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72" r:id="rId3"/>
    <p:sldMasterId id="2147483685" r:id="rId4"/>
  </p:sldMasterIdLst>
  <p:notesMasterIdLst>
    <p:notesMasterId r:id="rId27"/>
  </p:notesMasterIdLst>
  <p:sldIdLst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</p:sldIdLst>
  <p:sldSz cx="9144000" cy="6858000" type="overhead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0" autoAdjust="0"/>
    <p:restoredTop sz="94660"/>
  </p:normalViewPr>
  <p:slideViewPr>
    <p:cSldViewPr>
      <p:cViewPr varScale="1">
        <p:scale>
          <a:sx n="92" d="100"/>
          <a:sy n="92" d="100"/>
        </p:scale>
        <p:origin x="-81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sv-S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9005C58A-EB2F-48AF-9413-3211E72A8067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981075"/>
            <a:ext cx="7058025" cy="1008063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2349500"/>
            <a:ext cx="7058025" cy="38163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92950" y="6308725"/>
            <a:ext cx="1809750" cy="287338"/>
          </a:xfr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4613" y="6289675"/>
            <a:ext cx="16859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269" tIns="43635" rIns="87269" bIns="43635">
            <a:spAutoFit/>
          </a:bodyPr>
          <a:lstStyle/>
          <a:p>
            <a:pPr defTabSz="873125"/>
            <a:r>
              <a:rPr lang="sv-SE" sz="1000" b="0"/>
              <a:t>Swedish Agency</a:t>
            </a:r>
          </a:p>
          <a:p>
            <a:pPr defTabSz="873125"/>
            <a:r>
              <a:rPr lang="sv-SE" sz="1000" b="0"/>
              <a:t>for Government Employers</a:t>
            </a:r>
          </a:p>
        </p:txBody>
      </p:sp>
      <p:pic>
        <p:nvPicPr>
          <p:cNvPr id="17420" name="Picture 1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60350"/>
            <a:ext cx="26035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229350" y="908050"/>
            <a:ext cx="1727200" cy="456565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042988" y="908050"/>
            <a:ext cx="5033962" cy="45656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79500" y="2349500"/>
            <a:ext cx="3414713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6613" y="2349500"/>
            <a:ext cx="34163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318250" y="836613"/>
            <a:ext cx="1744663" cy="4897437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079500" y="836613"/>
            <a:ext cx="5086350" cy="489743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02EE-4727-4CEC-AE15-952234659708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2012-09-28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B946-61F1-494C-B872-DDF4C4BF59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02EE-4727-4CEC-AE15-952234659708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2012-09-28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B946-61F1-494C-B872-DDF4C4BF59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02EE-4727-4CEC-AE15-952234659708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2012-09-28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B946-61F1-494C-B872-DDF4C4BF59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02EE-4727-4CEC-AE15-952234659708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2012-09-28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B946-61F1-494C-B872-DDF4C4BF59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02EE-4727-4CEC-AE15-952234659708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2012-09-28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B946-61F1-494C-B872-DDF4C4BF59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02EE-4727-4CEC-AE15-952234659708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2012-09-28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B946-61F1-494C-B872-DDF4C4BF59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02EE-4727-4CEC-AE15-952234659708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2012-09-28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B946-61F1-494C-B872-DDF4C4BF59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1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02EE-4727-4CEC-AE15-952234659708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2012-09-28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B946-61F1-494C-B872-DDF4C4BF59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02EE-4727-4CEC-AE15-952234659708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2012-09-28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B946-61F1-494C-B872-DDF4C4BF59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02EE-4727-4CEC-AE15-952234659708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2012-09-28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B946-61F1-494C-B872-DDF4C4BF59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50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50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02EE-4727-4CEC-AE15-952234659708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2012-09-28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FB946-61F1-494C-B872-DDF4C4BF591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Rectangle 1032"/>
          <p:cNvSpPr>
            <a:spLocks noChangeArrowheads="1"/>
          </p:cNvSpPr>
          <p:nvPr/>
        </p:nvSpPr>
        <p:spPr bwMode="auto">
          <a:xfrm>
            <a:off x="8619393" y="6261101"/>
            <a:ext cx="375138" cy="27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fld id="{6077BA2F-4F97-47ED-BC04-84ECAD999CBA}" type="slidenum">
              <a:rPr lang="sv-SE" sz="1200" b="0">
                <a:solidFill>
                  <a:prstClr val="white"/>
                </a:solidFill>
                <a:latin typeface="Calibri"/>
              </a:rPr>
              <a:pPr fontAlgn="auto">
                <a:spcBef>
                  <a:spcPct val="50000"/>
                </a:spcBef>
                <a:spcAft>
                  <a:spcPts val="0"/>
                </a:spcAft>
              </a:pPr>
              <a:t>‹#›</a:t>
            </a:fld>
            <a:endParaRPr lang="sv-SE" sz="1200" b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" name="61bbed52-364c-427a-be5b-9e983cf17c8e" descr="7FEAE19A-6F1D-4194-8E0E-C284D7778FCD@rp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44006" y="225083"/>
            <a:ext cx="870646" cy="128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Rectangle 1032"/>
          <p:cNvSpPr>
            <a:spLocks noChangeArrowheads="1"/>
          </p:cNvSpPr>
          <p:nvPr/>
        </p:nvSpPr>
        <p:spPr bwMode="auto">
          <a:xfrm>
            <a:off x="8619393" y="6261101"/>
            <a:ext cx="375138" cy="27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fld id="{6077BA2F-4F97-47ED-BC04-84ECAD999CBA}" type="slidenum">
              <a:rPr lang="sv-SE" sz="1200" b="0">
                <a:solidFill>
                  <a:srgbClr val="FFFFFF"/>
                </a:solidFill>
                <a:latin typeface="Arial"/>
              </a:rPr>
              <a:pPr fontAlgn="auto">
                <a:spcBef>
                  <a:spcPct val="50000"/>
                </a:spcBef>
                <a:spcAft>
                  <a:spcPts val="0"/>
                </a:spcAft>
              </a:pPr>
              <a:t>‹#›</a:t>
            </a:fld>
            <a:endParaRPr lang="sv-SE" sz="1200" b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" name="61bbed52-364c-427a-be5b-9e983cf17c8e" descr="7FEAE19A-6F1D-4194-8E0E-C284D7778FCD@rp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44006" y="225083"/>
            <a:ext cx="870646" cy="128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Languagetext_Bildbakgrund"/>
          <p:cNvSpPr txBox="1">
            <a:spLocks noChangeArrowheads="1"/>
          </p:cNvSpPr>
          <p:nvPr userDrawn="1"/>
        </p:nvSpPr>
        <p:spPr bwMode="auto">
          <a:xfrm>
            <a:off x="2851200" y="6458400"/>
            <a:ext cx="5625969" cy="23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6800" rIns="90000" bIns="0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endParaRPr lang="sv-SE" sz="1400" b="0" dirty="0">
              <a:solidFill>
                <a:srgbClr val="003B7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52343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435" y="440691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>
          <a:xfrm>
            <a:off x="2850174" y="6459538"/>
            <a:ext cx="5627077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smtClean="0">
                <a:solidFill>
                  <a:srgbClr val="000000"/>
                </a:solidFill>
                <a:latin typeface="Arial"/>
              </a:rPr>
              <a:t>The National Leadership Centre of the Swedish Police</a:t>
            </a:r>
            <a:endParaRPr lang="sv-SE" sz="1800" b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29786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03391" y="2057400"/>
            <a:ext cx="3748454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92518" y="2057400"/>
            <a:ext cx="374992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>
          <a:xfrm>
            <a:off x="2850174" y="6459538"/>
            <a:ext cx="5627077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smtClean="0">
                <a:solidFill>
                  <a:srgbClr val="000000"/>
                </a:solidFill>
                <a:latin typeface="Arial"/>
              </a:rPr>
              <a:t>The National Leadership Centre of the Swedish Police</a:t>
            </a:r>
            <a:endParaRPr lang="sv-SE" sz="1800" b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85242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276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276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0"/>
          </p:nvPr>
        </p:nvSpPr>
        <p:spPr>
          <a:xfrm>
            <a:off x="2850174" y="6459538"/>
            <a:ext cx="5627077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smtClean="0">
                <a:solidFill>
                  <a:srgbClr val="000000"/>
                </a:solidFill>
                <a:latin typeface="Arial"/>
              </a:rPr>
              <a:t>The National Leadership Centre of the Swedish Police</a:t>
            </a:r>
            <a:endParaRPr lang="sv-SE" sz="1800" b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3094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42988" y="2276475"/>
            <a:ext cx="3379787" cy="319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5175" y="2276475"/>
            <a:ext cx="3379788" cy="319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0"/>
          </p:nvPr>
        </p:nvSpPr>
        <p:spPr>
          <a:xfrm>
            <a:off x="2850174" y="6459538"/>
            <a:ext cx="5627077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smtClean="0">
                <a:solidFill>
                  <a:srgbClr val="000000"/>
                </a:solidFill>
                <a:latin typeface="Arial"/>
              </a:rPr>
              <a:t>The National Leadership Centre of the Swedish Police</a:t>
            </a:r>
            <a:endParaRPr lang="sv-SE" sz="1800" b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55918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0"/>
          </p:nvPr>
        </p:nvSpPr>
        <p:spPr>
          <a:xfrm>
            <a:off x="2850174" y="6459538"/>
            <a:ext cx="5627077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smtClean="0">
                <a:solidFill>
                  <a:srgbClr val="000000"/>
                </a:solidFill>
                <a:latin typeface="Arial"/>
              </a:rPr>
              <a:t>The National Leadership Centre of the Swedish Police</a:t>
            </a:r>
            <a:endParaRPr lang="sv-SE" sz="1800" b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42212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538" y="273063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6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>
          <a:xfrm>
            <a:off x="2850174" y="6459538"/>
            <a:ext cx="5627077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smtClean="0">
                <a:solidFill>
                  <a:srgbClr val="000000"/>
                </a:solidFill>
                <a:latin typeface="Arial"/>
              </a:rPr>
              <a:t>The National Leadership Centre of the Swedish Police</a:t>
            </a:r>
            <a:endParaRPr lang="sv-SE" sz="1800" b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17227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>
          <a:xfrm>
            <a:off x="2850174" y="6459538"/>
            <a:ext cx="5627077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smtClean="0">
                <a:solidFill>
                  <a:srgbClr val="000000"/>
                </a:solidFill>
                <a:latin typeface="Arial"/>
              </a:rPr>
              <a:t>The National Leadership Centre of the Swedish Police</a:t>
            </a:r>
            <a:endParaRPr lang="sv-SE" sz="1800" b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76097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>
          <a:xfrm>
            <a:off x="2850174" y="6459538"/>
            <a:ext cx="5627077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smtClean="0">
                <a:solidFill>
                  <a:srgbClr val="000000"/>
                </a:solidFill>
                <a:latin typeface="Arial"/>
              </a:rPr>
              <a:t>The National Leadership Centre of the Swedish Police</a:t>
            </a:r>
            <a:endParaRPr lang="sv-SE" sz="1800" b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28659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71142" y="381000"/>
            <a:ext cx="192112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03386" y="381000"/>
            <a:ext cx="5627077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>
          <a:xfrm>
            <a:off x="2850174" y="6459538"/>
            <a:ext cx="5627077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smtClean="0">
                <a:solidFill>
                  <a:srgbClr val="000000"/>
                </a:solidFill>
                <a:latin typeface="Arial"/>
              </a:rPr>
              <a:t>The National Leadership Centre of the Swedish Police</a:t>
            </a:r>
            <a:endParaRPr lang="sv-SE" sz="1800" b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065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908050"/>
            <a:ext cx="69135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9" tIns="43635" rIns="87269" bIns="436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2276475"/>
            <a:ext cx="6911975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9" tIns="43635" rIns="87269" bIns="43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310313"/>
            <a:ext cx="158432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9" tIns="43635" rIns="87269" bIns="43635" numCol="1" anchor="t" anchorCtr="0" compatLnSpc="1">
            <a:prstTxWarp prst="textNoShape">
              <a:avLst/>
            </a:prstTxWarp>
          </a:bodyPr>
          <a:lstStyle>
            <a:lvl1pPr defTabSz="873125">
              <a:defRPr sz="900" b="0"/>
            </a:lvl1pPr>
          </a:lstStyle>
          <a:p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9" tIns="43635" rIns="87269" bIns="43635" numCol="1" anchor="t" anchorCtr="0" compatLnSpc="1">
            <a:prstTxWarp prst="textNoShape">
              <a:avLst/>
            </a:prstTxWarp>
          </a:bodyPr>
          <a:lstStyle>
            <a:lvl1pPr algn="ctr" defTabSz="873125">
              <a:defRPr sz="1300" b="0"/>
            </a:lvl1pPr>
          </a:lstStyle>
          <a:p>
            <a:endParaRPr lang="sv-SE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74613" y="6289675"/>
            <a:ext cx="16859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269" tIns="43635" rIns="87269" bIns="43635">
            <a:spAutoFit/>
          </a:bodyPr>
          <a:lstStyle/>
          <a:p>
            <a:pPr defTabSz="873125"/>
            <a:r>
              <a:rPr lang="sv-SE" sz="1000" b="0"/>
              <a:t>Swedish Agency</a:t>
            </a:r>
          </a:p>
          <a:p>
            <a:pPr defTabSz="873125"/>
            <a:r>
              <a:rPr lang="sv-SE" sz="1000" b="0"/>
              <a:t>for Government Employers</a:t>
            </a: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850" y="260350"/>
            <a:ext cx="26035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8731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8731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defTabSz="8731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defTabSz="8731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defTabSz="8731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defTabSz="8731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defTabSz="8731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defTabSz="8731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defTabSz="873125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27025" indent="-327025" algn="l" defTabSz="873125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09613" indent="-273050" algn="l" defTabSz="873125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090613" indent="-217488" algn="l" defTabSz="873125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Gill Sans MT" pitchFamily="34" charset="0"/>
        </a:defRPr>
      </a:lvl3pPr>
      <a:lvl4pPr marL="1527175" indent="-217488" algn="l" defTabSz="873125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1963738" indent="-219075" algn="l" defTabSz="87312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420938" indent="-219075" algn="l" defTabSz="87312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2878138" indent="-219075" algn="l" defTabSz="87312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335338" indent="-219075" algn="l" defTabSz="87312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792538" indent="-219075" algn="l" defTabSz="87312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836613"/>
            <a:ext cx="6911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9" tIns="43635" rIns="87269" bIns="436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2349500"/>
            <a:ext cx="6983413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9" tIns="43635" rIns="87269" bIns="43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92950" y="6308725"/>
            <a:ext cx="17732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9" tIns="43635" rIns="87269" bIns="43635" numCol="1" anchor="t" anchorCtr="0" compatLnSpc="1">
            <a:prstTxWarp prst="textNoShape">
              <a:avLst/>
            </a:prstTxWarp>
          </a:bodyPr>
          <a:lstStyle>
            <a:lvl1pPr defTabSz="873125">
              <a:defRPr sz="900" b="0"/>
            </a:lvl1pPr>
          </a:lstStyle>
          <a:p>
            <a:endParaRPr lang="sv-SE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9" tIns="43635" rIns="87269" bIns="43635" numCol="1" anchor="t" anchorCtr="0" compatLnSpc="1">
            <a:prstTxWarp prst="textNoShape">
              <a:avLst/>
            </a:prstTxWarp>
          </a:bodyPr>
          <a:lstStyle>
            <a:lvl1pPr algn="ctr" defTabSz="873125">
              <a:defRPr sz="1300" b="0"/>
            </a:lvl1pPr>
          </a:lstStyle>
          <a:p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73125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873125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defTabSz="873125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defTabSz="873125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defTabSz="873125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defTabSz="873125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defTabSz="873125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defTabSz="873125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defTabSz="873125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27025" indent="-327025" algn="l" defTabSz="873125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09613" indent="-273050" algn="l" defTabSz="873125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090613" indent="-217488" algn="l" defTabSz="873125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527175" indent="-217488" algn="l" defTabSz="873125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1963738" indent="-219075" algn="l" defTabSz="8731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420938" indent="-219075" algn="l" defTabSz="8731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2878138" indent="-219075" algn="l" defTabSz="8731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335338" indent="-219075" algn="l" defTabSz="8731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792538" indent="-219075" algn="l" defTabSz="87312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EAF02EE-4727-4CEC-AE15-952234659708}" type="datetimeFigureOut">
              <a:rPr lang="sv-SE" b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2012-09-28</a:t>
            </a:fld>
            <a:endParaRPr lang="en-GB" b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b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ACFB946-61F1-494C-B872-DDF4C4BF591A}" type="slidenum">
              <a:rPr lang="en-GB" b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b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3385" y="381000"/>
            <a:ext cx="768887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44450" rIns="72000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Rubrikområde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3385" y="2057400"/>
            <a:ext cx="76390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200" tIns="44450" rIns="79200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Nivå ett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4"/>
            <a:endParaRPr lang="sv-SE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8619393" y="6261101"/>
            <a:ext cx="375138" cy="27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</a:pPr>
            <a:fld id="{FE9CE125-4B7D-4DAD-AFDF-FC7D0B70E349}" type="slidenum">
              <a:rPr lang="sv-SE" sz="1200" b="0">
                <a:solidFill>
                  <a:srgbClr val="000000"/>
                </a:solidFill>
                <a:latin typeface="Arial"/>
              </a:rPr>
              <a:pPr fontAlgn="auto">
                <a:spcBef>
                  <a:spcPct val="50000"/>
                </a:spcBef>
                <a:spcAft>
                  <a:spcPts val="0"/>
                </a:spcAft>
              </a:pPr>
              <a:t>‹#›</a:t>
            </a:fld>
            <a:endParaRPr lang="sv-SE" sz="1200" b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8" name="Languagetext_Bildbakgrund"/>
          <p:cNvSpPr txBox="1">
            <a:spLocks noChangeArrowheads="1"/>
          </p:cNvSpPr>
          <p:nvPr/>
        </p:nvSpPr>
        <p:spPr bwMode="auto">
          <a:xfrm>
            <a:off x="773723" y="6494476"/>
            <a:ext cx="286629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z="1100" b="0" dirty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sp>
        <p:nvSpPr>
          <p:cNvPr id="1045" name="Blue_line"/>
          <p:cNvSpPr>
            <a:spLocks noChangeShapeType="1"/>
          </p:cNvSpPr>
          <p:nvPr/>
        </p:nvSpPr>
        <p:spPr bwMode="auto">
          <a:xfrm>
            <a:off x="2038350" y="6419850"/>
            <a:ext cx="6352442" cy="0"/>
          </a:xfrm>
          <a:prstGeom prst="line">
            <a:avLst/>
          </a:prstGeom>
          <a:noFill/>
          <a:ln w="57150">
            <a:solidFill>
              <a:srgbClr val="1862A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sv-SE" sz="1800" b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DateText_Bildbakgrund"/>
          <p:cNvSpPr txBox="1">
            <a:spLocks noChangeArrowheads="1"/>
          </p:cNvSpPr>
          <p:nvPr userDrawn="1"/>
        </p:nvSpPr>
        <p:spPr bwMode="auto">
          <a:xfrm>
            <a:off x="2851200" y="6458413"/>
            <a:ext cx="5625969" cy="263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800" rIns="90000" bIns="4680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11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National Leadership Centre of the Swedish Police</a:t>
            </a:r>
            <a:endParaRPr lang="sv-SE" sz="11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677" y="5857200"/>
            <a:ext cx="1741292" cy="707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862A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862A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862A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862A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862A8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862A8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862A8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862A8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862A8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05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rgbClr val="4D4D4D"/>
          </a:solidFill>
          <a:latin typeface="+mn-lt"/>
        </a:defRPr>
      </a:lvl2pPr>
      <a:lvl3pPr marL="11811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er.stengard@arbetsgivarverket.s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ekberg@arbetsformedlingen.se" TargetMode="External"/><Relationship Id="rId2" Type="http://schemas.openxmlformats.org/officeDocument/2006/relationships/hyperlink" Target="mailto:max.lutteman@polisen.s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Developing executives and managers in Swedish Central Government administration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presentation at EUPAN/HRWG in Cyprus 15</a:t>
            </a:r>
            <a:r>
              <a:rPr lang="en-GB" baseline="30000" dirty="0" smtClean="0"/>
              <a:t>th</a:t>
            </a:r>
            <a:r>
              <a:rPr lang="en-GB" dirty="0" smtClean="0"/>
              <a:t> October 2012</a:t>
            </a:r>
          </a:p>
          <a:p>
            <a:endParaRPr lang="en-GB" dirty="0"/>
          </a:p>
          <a:p>
            <a:pPr algn="r"/>
            <a:r>
              <a:rPr lang="en-GB" dirty="0" smtClean="0"/>
              <a:t>Per Stengård</a:t>
            </a:r>
          </a:p>
          <a:p>
            <a:pPr algn="r"/>
            <a:r>
              <a:rPr lang="en-GB" dirty="0" smtClean="0"/>
              <a:t>Senior Adviser</a:t>
            </a:r>
          </a:p>
          <a:p>
            <a:pPr algn="r"/>
            <a:r>
              <a:rPr lang="en-GB" dirty="0" smtClean="0">
                <a:hlinkClick r:id="rId2"/>
              </a:rPr>
              <a:t>Per.stengard@arbetsgivarverket.se</a:t>
            </a:r>
            <a:endParaRPr lang="en-GB" dirty="0" smtClean="0"/>
          </a:p>
          <a:p>
            <a:pPr algn="r"/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180080" y="620688"/>
            <a:ext cx="7048500" cy="1143000"/>
          </a:xfrm>
        </p:spPr>
        <p:txBody>
          <a:bodyPr/>
          <a:lstStyle/>
          <a:p>
            <a:pPr algn="ctr"/>
            <a:r>
              <a:rPr lang="sv-SE" b="0" dirty="0"/>
              <a:t>Management</a:t>
            </a:r>
            <a:r>
              <a:rPr lang="sv-SE" b="0" dirty="0">
                <a:solidFill>
                  <a:schemeClr val="tx1"/>
                </a:solidFill>
              </a:rPr>
              <a:t> </a:t>
            </a:r>
            <a:r>
              <a:rPr lang="sv-SE" b="0" dirty="0" err="1"/>
              <a:t>development</a:t>
            </a:r>
            <a:r>
              <a:rPr lang="sv-SE" b="0" dirty="0"/>
              <a:t> program – </a:t>
            </a:r>
            <a:br>
              <a:rPr lang="sv-SE" b="0" dirty="0"/>
            </a:br>
            <a:r>
              <a:rPr lang="sv-SE" b="0" dirty="0" err="1"/>
              <a:t>First</a:t>
            </a:r>
            <a:r>
              <a:rPr lang="sv-SE" b="0" dirty="0"/>
              <a:t> line management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446585" y="228600"/>
            <a:ext cx="4994031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190500" indent="-190500" algn="r" fontAlgn="auto">
              <a:spcAft>
                <a:spcPts val="0"/>
              </a:spcAft>
            </a:pPr>
            <a:endParaRPr lang="en-GB" sz="1200" b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039291" y="1970176"/>
            <a:ext cx="7174523" cy="409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33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rgbClr val="33CC33"/>
                </a:solidFill>
                <a:latin typeface="Arial" charset="0"/>
              </a:defRPr>
            </a:lvl1pPr>
            <a:lvl2pPr>
              <a:defRPr>
                <a:solidFill>
                  <a:srgbClr val="33CC33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33CC33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33CC33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33CC33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33CC33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33CC33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33CC33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33CC33"/>
                </a:solidFill>
                <a:latin typeface="Arial" charset="0"/>
              </a:defRPr>
            </a:lvl9pPr>
          </a:lstStyle>
          <a:p>
            <a:pPr fontAlgn="auto">
              <a:lnSpc>
                <a:spcPct val="90000"/>
              </a:lnSpc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Target group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</a:pPr>
            <a:r>
              <a:rPr lang="en-US" sz="2000" b="0" dirty="0">
                <a:solidFill>
                  <a:srgbClr val="000000"/>
                </a:solidFill>
              </a:rPr>
              <a:t>Managers who perform leadership directly to employees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</a:pPr>
            <a:endParaRPr lang="en-US" sz="2000" dirty="0" smtClean="0">
              <a:solidFill>
                <a:srgbClr val="0000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Aim</a:t>
            </a:r>
            <a:r>
              <a:rPr lang="en-US" sz="2000" b="0" dirty="0" smtClean="0">
                <a:solidFill>
                  <a:srgbClr val="000000"/>
                </a:solidFill>
              </a:rPr>
              <a:t> </a:t>
            </a:r>
            <a:r>
              <a:rPr lang="en-US" sz="2000" b="0" dirty="0">
                <a:solidFill>
                  <a:srgbClr val="000000"/>
                </a:solidFill>
              </a:rPr>
              <a:t>                   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</a:pPr>
            <a:r>
              <a:rPr lang="en-US" sz="2000" b="0" dirty="0">
                <a:solidFill>
                  <a:srgbClr val="000000"/>
                </a:solidFill>
              </a:rPr>
              <a:t> </a:t>
            </a:r>
            <a:r>
              <a:rPr lang="en-US" sz="2000" b="0" dirty="0" smtClean="0">
                <a:solidFill>
                  <a:srgbClr val="000000"/>
                </a:solidFill>
              </a:rPr>
              <a:t>Increase </a:t>
            </a:r>
            <a:r>
              <a:rPr lang="en-US" sz="2000" b="0" dirty="0">
                <a:solidFill>
                  <a:srgbClr val="000000"/>
                </a:solidFill>
              </a:rPr>
              <a:t>knowledge about the steering mechanisms in the </a:t>
            </a:r>
            <a:r>
              <a:rPr lang="en-US" sz="2000" b="0" dirty="0" smtClean="0">
                <a:solidFill>
                  <a:srgbClr val="000000"/>
                </a:solidFill>
              </a:rPr>
              <a:t>Swedish </a:t>
            </a:r>
            <a:r>
              <a:rPr lang="en-US" sz="2000" b="0" dirty="0">
                <a:solidFill>
                  <a:srgbClr val="000000"/>
                </a:solidFill>
              </a:rPr>
              <a:t>police force and the ability to accomplish results through </a:t>
            </a:r>
            <a:r>
              <a:rPr lang="en-US" sz="2000" b="0" dirty="0" smtClean="0">
                <a:solidFill>
                  <a:srgbClr val="000000"/>
                </a:solidFill>
              </a:rPr>
              <a:t>others</a:t>
            </a:r>
            <a:endParaRPr lang="en-US" sz="2000" b="0" dirty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2000" b="0" dirty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Structure</a:t>
            </a:r>
            <a:endParaRPr lang="en-US" sz="2000" dirty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0" dirty="0">
                <a:solidFill>
                  <a:srgbClr val="000000"/>
                </a:solidFill>
              </a:rPr>
              <a:t>Six months of university studies at 15% study rate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0" dirty="0" smtClean="0">
                <a:solidFill>
                  <a:srgbClr val="000000"/>
                </a:solidFill>
              </a:rPr>
              <a:t>Large </a:t>
            </a:r>
            <a:r>
              <a:rPr lang="en-US" sz="2000" b="0" dirty="0">
                <a:solidFill>
                  <a:srgbClr val="000000"/>
                </a:solidFill>
              </a:rPr>
              <a:t>group interventions</a:t>
            </a:r>
            <a:endParaRPr lang="en-GB" sz="1400" dirty="0">
              <a:solidFill>
                <a:srgbClr val="000000"/>
              </a:solidFill>
            </a:endParaRPr>
          </a:p>
          <a:p>
            <a:pPr marL="800100" lvl="1" indent="-342900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0" dirty="0" smtClean="0">
                <a:solidFill>
                  <a:srgbClr val="000000"/>
                </a:solidFill>
              </a:rPr>
              <a:t>Distance </a:t>
            </a:r>
            <a:r>
              <a:rPr lang="en-US" sz="2000" b="0" dirty="0">
                <a:solidFill>
                  <a:srgbClr val="000000"/>
                </a:solidFill>
              </a:rPr>
              <a:t>learning via Internet</a:t>
            </a:r>
          </a:p>
          <a:p>
            <a:pPr marL="800100" lvl="1" indent="-342900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0" dirty="0" smtClean="0">
                <a:solidFill>
                  <a:srgbClr val="000000"/>
                </a:solidFill>
              </a:rPr>
              <a:t>Leadership </a:t>
            </a:r>
            <a:r>
              <a:rPr lang="en-US" sz="2000" b="0" dirty="0">
                <a:solidFill>
                  <a:srgbClr val="000000"/>
                </a:solidFill>
              </a:rPr>
              <a:t>training</a:t>
            </a:r>
          </a:p>
          <a:p>
            <a:pPr lvl="1" fontAlgn="auto">
              <a:spcAft>
                <a:spcPts val="0"/>
              </a:spcAft>
            </a:pPr>
            <a:endParaRPr lang="sv-SE" sz="1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092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50"/>
          <p:cNvSpPr>
            <a:spLocks noGrp="1" noChangeArrowheads="1"/>
          </p:cNvSpPr>
          <p:nvPr>
            <p:ph type="title" idx="4294967295"/>
          </p:nvPr>
        </p:nvSpPr>
        <p:spPr>
          <a:xfrm>
            <a:off x="1248508" y="533400"/>
            <a:ext cx="7048500" cy="1143000"/>
          </a:xfrm>
        </p:spPr>
        <p:txBody>
          <a:bodyPr/>
          <a:lstStyle/>
          <a:p>
            <a:r>
              <a:rPr lang="sv-SE" sz="2400" b="0"/>
              <a:t>		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73723" y="1981200"/>
            <a:ext cx="443132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190500" indent="-190500" fontAlgn="auto">
              <a:spcBef>
                <a:spcPts val="0"/>
              </a:spcBef>
              <a:spcAft>
                <a:spcPts val="0"/>
              </a:spcAft>
            </a:pPr>
            <a:r>
              <a:rPr lang="sv-SE" sz="1600" b="0">
                <a:solidFill>
                  <a:srgbClr val="000000"/>
                </a:solidFill>
                <a:latin typeface="Arial"/>
              </a:rPr>
              <a:t>	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55077" y="638175"/>
            <a:ext cx="7048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 fontAlgn="auto">
              <a:spcAft>
                <a:spcPts val="0"/>
              </a:spcAft>
            </a:pPr>
            <a:r>
              <a:rPr lang="en-US" sz="2400" b="0" dirty="0">
                <a:solidFill>
                  <a:srgbClr val="000000"/>
                </a:solidFill>
                <a:latin typeface="Arial"/>
              </a:rPr>
              <a:t>     </a:t>
            </a:r>
            <a:r>
              <a:rPr lang="en-US" sz="3200" b="0" dirty="0">
                <a:solidFill>
                  <a:srgbClr val="1862AB"/>
                </a:solidFill>
                <a:latin typeface="Arial"/>
              </a:rPr>
              <a:t>Management</a:t>
            </a:r>
            <a:r>
              <a:rPr lang="en-US" sz="3200" b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0" b="0" dirty="0">
                <a:solidFill>
                  <a:srgbClr val="1862AB"/>
                </a:solidFill>
                <a:latin typeface="Arial"/>
              </a:rPr>
              <a:t>development program-</a:t>
            </a:r>
            <a:br>
              <a:rPr lang="en-US" sz="3200" b="0" dirty="0">
                <a:solidFill>
                  <a:srgbClr val="1862AB"/>
                </a:solidFill>
                <a:latin typeface="Arial"/>
              </a:rPr>
            </a:br>
            <a:r>
              <a:rPr lang="en-US" sz="3200" b="0" dirty="0">
                <a:solidFill>
                  <a:srgbClr val="1862AB"/>
                </a:solidFill>
                <a:latin typeface="Arial"/>
              </a:rPr>
              <a:t>Middle Management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983275" y="1745667"/>
            <a:ext cx="7457342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Target group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0" dirty="0">
                <a:solidFill>
                  <a:srgbClr val="000000"/>
                </a:solidFill>
                <a:latin typeface="Arial"/>
              </a:rPr>
              <a:t>Managers who perform leadership to other managers 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sz="2000" b="0" dirty="0">
              <a:solidFill>
                <a:srgbClr val="000000"/>
              </a:solidFill>
              <a:latin typeface="Arial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Aim</a:t>
            </a:r>
            <a:r>
              <a:rPr lang="en-US" sz="2000" b="0" dirty="0">
                <a:solidFill>
                  <a:srgbClr val="000000"/>
                </a:solidFill>
                <a:latin typeface="Arial"/>
              </a:rPr>
              <a:t> 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0" dirty="0">
                <a:solidFill>
                  <a:srgbClr val="000000"/>
                </a:solidFill>
                <a:latin typeface="Arial"/>
              </a:rPr>
              <a:t>Establish the basics of administrative and </a:t>
            </a:r>
            <a:r>
              <a:rPr lang="en-GB" sz="2000" b="0" dirty="0">
                <a:solidFill>
                  <a:srgbClr val="000000"/>
                </a:solidFill>
                <a:latin typeface="Arial"/>
              </a:rPr>
              <a:t>labour</a:t>
            </a:r>
            <a:r>
              <a:rPr lang="en-US" sz="2000" b="0" dirty="0">
                <a:solidFill>
                  <a:srgbClr val="000000"/>
                </a:solidFill>
                <a:latin typeface="Arial"/>
              </a:rPr>
              <a:t> law 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0" dirty="0">
                <a:solidFill>
                  <a:srgbClr val="000000"/>
                </a:solidFill>
                <a:latin typeface="Arial"/>
              </a:rPr>
              <a:t>Increase the ability to lead managers and develop effective management teams</a:t>
            </a:r>
            <a:r>
              <a:rPr lang="en-US" sz="2000" b="0" i="1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0" dirty="0">
                <a:solidFill>
                  <a:srgbClr val="000000"/>
                </a:solidFill>
                <a:latin typeface="Arial"/>
              </a:rPr>
              <a:t>Master organizational issues and the communication flow in the organization</a:t>
            </a:r>
          </a:p>
          <a:p>
            <a:pPr fontAlgn="auto">
              <a:spcAft>
                <a:spcPts val="0"/>
              </a:spcAft>
            </a:pPr>
            <a:endParaRPr lang="en-US" sz="2000" b="0" dirty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Structure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0" dirty="0">
                <a:solidFill>
                  <a:srgbClr val="000000"/>
                </a:solidFill>
                <a:latin typeface="Arial"/>
              </a:rPr>
              <a:t>Two years of university studies at 25% study rate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0" dirty="0">
                <a:solidFill>
                  <a:srgbClr val="000000"/>
                </a:solidFill>
                <a:latin typeface="Arial"/>
              </a:rPr>
              <a:t>Distance learning via Internet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0" dirty="0">
                <a:solidFill>
                  <a:srgbClr val="000000"/>
                </a:solidFill>
                <a:latin typeface="Arial"/>
              </a:rPr>
              <a:t>5 seminars of each 4 - 5 days</a:t>
            </a:r>
          </a:p>
          <a:p>
            <a:pPr fontAlgn="auto">
              <a:spcAft>
                <a:spcPts val="0"/>
              </a:spcAft>
            </a:pPr>
            <a:endParaRPr lang="en-US" sz="200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055077" y="4575177"/>
            <a:ext cx="644408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33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marL="342900" indent="-342900">
              <a:defRPr>
                <a:solidFill>
                  <a:srgbClr val="33CC33"/>
                </a:solidFill>
                <a:latin typeface="Arial" charset="0"/>
              </a:defRPr>
            </a:lvl1pPr>
            <a:lvl2pPr>
              <a:defRPr>
                <a:solidFill>
                  <a:srgbClr val="33CC33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33CC33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33CC33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33CC33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33CC33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33CC33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33CC33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33CC33"/>
                </a:solidFill>
                <a:latin typeface="Arial" charset="0"/>
              </a:defRPr>
            </a:lvl9pPr>
          </a:lstStyle>
          <a:p>
            <a:pPr lvl="1" fontAlgn="auto">
              <a:spcAft>
                <a:spcPts val="0"/>
              </a:spcAft>
            </a:pPr>
            <a:endParaRPr lang="sv-SE" sz="2000" b="0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39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6211" y="620688"/>
            <a:ext cx="7048500" cy="1143000"/>
          </a:xfrm>
        </p:spPr>
        <p:txBody>
          <a:bodyPr/>
          <a:lstStyle/>
          <a:p>
            <a:pPr algn="ctr"/>
            <a:r>
              <a:rPr lang="en-US" sz="2400" b="0" dirty="0"/>
              <a:t> </a:t>
            </a:r>
            <a:r>
              <a:rPr lang="en-US" b="0" dirty="0"/>
              <a:t>Management development program-</a:t>
            </a:r>
            <a:br>
              <a:rPr lang="en-US" b="0" dirty="0"/>
            </a:br>
            <a:r>
              <a:rPr lang="en-US" b="0" dirty="0"/>
              <a:t>Strategic management</a:t>
            </a:r>
            <a:endParaRPr lang="sv-SE" sz="2400" dirty="0"/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 bwMode="auto">
          <a:xfrm>
            <a:off x="779356" y="1974646"/>
            <a:ext cx="7114442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200" tIns="44450" rIns="79200" bIns="44450" numCol="1" anchor="t" anchorCtr="0" compatLnSpc="1">
            <a:prstTxWarp prst="textNoShape">
              <a:avLst/>
            </a:prstTxWarp>
          </a:bodyPr>
          <a:lstStyle>
            <a:lvl1pPr marL="190500" indent="-1905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750" indent="-1905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rgbClr val="4D4D4D"/>
                </a:solidFill>
                <a:latin typeface="+mn-lt"/>
              </a:defRPr>
            </a:lvl2pPr>
            <a:lvl3pPr marL="118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600">
                <a:solidFill>
                  <a:srgbClr val="4D4D4D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000000"/>
                </a:solidFill>
              </a:rPr>
              <a:t>Target group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 b="0" dirty="0">
                <a:solidFill>
                  <a:srgbClr val="000000"/>
                </a:solidFill>
              </a:rPr>
              <a:t>Management with focus on overall strategic consideration</a:t>
            </a:r>
          </a:p>
          <a:p>
            <a:pPr>
              <a:buFontTx/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Aim</a:t>
            </a:r>
          </a:p>
          <a:p>
            <a:pPr>
              <a:buFontTx/>
              <a:buNone/>
            </a:pPr>
            <a:r>
              <a:rPr lang="en-US" sz="2000" b="0" dirty="0" smtClean="0">
                <a:solidFill>
                  <a:srgbClr val="000000"/>
                </a:solidFill>
              </a:rPr>
              <a:t>Increase the ability to manage change processes and quality management</a:t>
            </a:r>
          </a:p>
          <a:p>
            <a:pPr>
              <a:buFontTx/>
              <a:buNone/>
            </a:pPr>
            <a:endParaRPr lang="en-US" b="0" dirty="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rgbClr val="000000"/>
                </a:solidFill>
              </a:rPr>
              <a:t>Structure</a:t>
            </a:r>
          </a:p>
          <a:p>
            <a:pPr>
              <a:buFontTx/>
              <a:buNone/>
            </a:pPr>
            <a:r>
              <a:rPr lang="en-US" sz="2000" b="0" dirty="0">
                <a:solidFill>
                  <a:srgbClr val="000000"/>
                </a:solidFill>
              </a:rPr>
              <a:t>18 months of university studies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b="0" dirty="0">
                <a:solidFill>
                  <a:srgbClr val="000000"/>
                </a:solidFill>
              </a:rPr>
              <a:t>Distance learning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b="0" dirty="0">
                <a:solidFill>
                  <a:srgbClr val="000000"/>
                </a:solidFill>
              </a:rPr>
              <a:t>9 seminars of each 3 days</a:t>
            </a:r>
          </a:p>
          <a:p>
            <a:pPr>
              <a:buFontTx/>
              <a:buNone/>
            </a:pPr>
            <a:endParaRPr lang="en-US" sz="1800" b="0" dirty="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1800" b="0" dirty="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1800" b="0" dirty="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000" b="0" dirty="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0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494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381492" y="760962"/>
            <a:ext cx="6381017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</a:pPr>
            <a:r>
              <a:rPr lang="sv-SE" sz="3200" b="0" dirty="0">
                <a:solidFill>
                  <a:srgbClr val="1862AB"/>
                </a:solidFill>
                <a:latin typeface="Arial"/>
              </a:rPr>
              <a:t>The Police </a:t>
            </a:r>
            <a:r>
              <a:rPr lang="sv-SE" sz="3200" b="0" dirty="0" err="1">
                <a:solidFill>
                  <a:srgbClr val="1862AB"/>
                </a:solidFill>
                <a:latin typeface="Arial"/>
              </a:rPr>
              <a:t>Executive</a:t>
            </a:r>
            <a:r>
              <a:rPr lang="sv-SE" sz="3200" b="0" dirty="0">
                <a:solidFill>
                  <a:srgbClr val="1862AB"/>
                </a:solidFill>
                <a:latin typeface="Arial"/>
              </a:rPr>
              <a:t> </a:t>
            </a:r>
            <a:r>
              <a:rPr lang="sv-SE" sz="3200" b="0" dirty="0" err="1">
                <a:solidFill>
                  <a:srgbClr val="1862AB"/>
                </a:solidFill>
                <a:latin typeface="Arial"/>
              </a:rPr>
              <a:t>Programme</a:t>
            </a:r>
            <a:r>
              <a:rPr lang="sv-SE" sz="3200" b="0" dirty="0">
                <a:solidFill>
                  <a:srgbClr val="1862AB"/>
                </a:solidFill>
                <a:latin typeface="Arial"/>
              </a:rPr>
              <a:t>  </a:t>
            </a:r>
          </a:p>
          <a:p>
            <a:pPr defTabSz="45720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</a:pPr>
            <a:endParaRPr lang="sv-SE" sz="3200" b="0" dirty="0">
              <a:solidFill>
                <a:srgbClr val="1862AB"/>
              </a:solidFill>
              <a:latin typeface="Arial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982678" y="1556792"/>
            <a:ext cx="737805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z="2000" dirty="0" err="1">
                <a:solidFill>
                  <a:srgbClr val="000000"/>
                </a:solidFill>
                <a:latin typeface="Arial"/>
              </a:rPr>
              <a:t>Content</a:t>
            </a:r>
            <a:endParaRPr lang="sv-SE" sz="2000" dirty="0">
              <a:solidFill>
                <a:srgbClr val="000000"/>
              </a:solidFill>
              <a:latin typeface="Arial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sv-SE" sz="2000" b="0" dirty="0" err="1">
                <a:solidFill>
                  <a:srgbClr val="000000"/>
                </a:solidFill>
                <a:latin typeface="Arial"/>
              </a:rPr>
              <a:t>Criminological</a:t>
            </a:r>
            <a:r>
              <a:rPr lang="sv-SE" sz="2000" b="0" dirty="0">
                <a:solidFill>
                  <a:srgbClr val="000000"/>
                </a:solidFill>
                <a:latin typeface="Arial"/>
              </a:rPr>
              <a:t> </a:t>
            </a:r>
            <a:r>
              <a:rPr lang="sv-SE" sz="2000" b="0" dirty="0" err="1">
                <a:solidFill>
                  <a:srgbClr val="000000"/>
                </a:solidFill>
                <a:latin typeface="Arial"/>
              </a:rPr>
              <a:t>theories</a:t>
            </a:r>
            <a:endParaRPr lang="sv-SE" sz="2000" b="0" dirty="0">
              <a:solidFill>
                <a:srgbClr val="000000"/>
              </a:solidFill>
              <a:latin typeface="Arial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sv-SE" sz="2000" b="0" dirty="0" err="1">
                <a:solidFill>
                  <a:srgbClr val="000000"/>
                </a:solidFill>
                <a:latin typeface="Arial"/>
              </a:rPr>
              <a:t>Leadership</a:t>
            </a:r>
            <a:r>
              <a:rPr lang="sv-SE" sz="2000" b="0" dirty="0">
                <a:solidFill>
                  <a:srgbClr val="000000"/>
                </a:solidFill>
                <a:latin typeface="Arial"/>
              </a:rPr>
              <a:t> &amp; Management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sv-SE" sz="2000" b="0" dirty="0" err="1">
                <a:solidFill>
                  <a:srgbClr val="000000"/>
                </a:solidFill>
                <a:latin typeface="Arial"/>
              </a:rPr>
              <a:t>Evidence-based</a:t>
            </a:r>
            <a:r>
              <a:rPr lang="sv-SE" sz="2000" b="0" dirty="0">
                <a:solidFill>
                  <a:srgbClr val="000000"/>
                </a:solidFill>
                <a:latin typeface="Arial"/>
              </a:rPr>
              <a:t> </a:t>
            </a:r>
            <a:r>
              <a:rPr lang="sv-SE" sz="2000" b="0" dirty="0" err="1">
                <a:solidFill>
                  <a:srgbClr val="000000"/>
                </a:solidFill>
                <a:latin typeface="Arial"/>
              </a:rPr>
              <a:t>policing</a:t>
            </a:r>
            <a:endParaRPr lang="sv-SE" sz="2000" b="0" dirty="0">
              <a:solidFill>
                <a:srgbClr val="000000"/>
              </a:solidFill>
              <a:latin typeface="Arial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sv-SE" sz="2000" b="0" dirty="0" err="1">
                <a:solidFill>
                  <a:srgbClr val="000000"/>
                </a:solidFill>
                <a:latin typeface="Arial"/>
              </a:rPr>
              <a:t>Methods</a:t>
            </a:r>
            <a:r>
              <a:rPr lang="sv-SE" sz="2000" b="0" dirty="0">
                <a:solidFill>
                  <a:srgbClr val="000000"/>
                </a:solidFill>
                <a:latin typeface="Arial"/>
              </a:rPr>
              <a:t> for research and </a:t>
            </a:r>
            <a:r>
              <a:rPr lang="sv-SE" sz="2000" b="0" dirty="0" err="1">
                <a:solidFill>
                  <a:srgbClr val="000000"/>
                </a:solidFill>
                <a:latin typeface="Arial"/>
              </a:rPr>
              <a:t>analysis</a:t>
            </a:r>
            <a:endParaRPr lang="sv-SE" sz="2000" b="0" dirty="0">
              <a:solidFill>
                <a:srgbClr val="000000"/>
              </a:solidFill>
              <a:latin typeface="Arial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sv-SE" sz="2000" b="0" dirty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z="2000" dirty="0" err="1">
                <a:solidFill>
                  <a:srgbClr val="000000"/>
                </a:solidFill>
                <a:latin typeface="Arial"/>
              </a:rPr>
              <a:t>Structure</a:t>
            </a:r>
            <a:endParaRPr lang="sv-SE" sz="2000" dirty="0">
              <a:solidFill>
                <a:srgbClr val="000000"/>
              </a:solidFill>
              <a:latin typeface="Arial"/>
            </a:endParaRPr>
          </a:p>
          <a:p>
            <a:pPr marL="342900" lvl="1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b="0" dirty="0">
                <a:solidFill>
                  <a:srgbClr val="000000"/>
                </a:solidFill>
                <a:latin typeface="Arial"/>
              </a:rPr>
              <a:t>Three seminars of each two weeks at the University of Cambridge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sv-SE" sz="2000" b="0" dirty="0">
                <a:solidFill>
                  <a:srgbClr val="000000"/>
                </a:solidFill>
                <a:latin typeface="Arial"/>
              </a:rPr>
              <a:t>Three essays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sv-SE" sz="2000" b="0" dirty="0" err="1">
                <a:solidFill>
                  <a:srgbClr val="000000"/>
                </a:solidFill>
                <a:latin typeface="Arial"/>
              </a:rPr>
              <a:t>Loading</a:t>
            </a:r>
            <a:r>
              <a:rPr lang="sv-SE" sz="2000" b="0" dirty="0">
                <a:solidFill>
                  <a:srgbClr val="000000"/>
                </a:solidFill>
                <a:latin typeface="Arial"/>
              </a:rPr>
              <a:t> extensive </a:t>
            </a:r>
            <a:r>
              <a:rPr lang="sv-SE" sz="2000" b="0" dirty="0" err="1">
                <a:solidFill>
                  <a:srgbClr val="000000"/>
                </a:solidFill>
                <a:latin typeface="Arial"/>
              </a:rPr>
              <a:t>litterature</a:t>
            </a:r>
            <a:endParaRPr lang="sv-SE" sz="2000" b="0" dirty="0">
              <a:solidFill>
                <a:srgbClr val="000000"/>
              </a:solidFill>
              <a:latin typeface="Arial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sv-SE" sz="2000" b="0" dirty="0" err="1">
                <a:solidFill>
                  <a:srgbClr val="000000"/>
                </a:solidFill>
                <a:latin typeface="Arial"/>
              </a:rPr>
              <a:t>Supervisors</a:t>
            </a:r>
            <a:endParaRPr lang="sv-SE" sz="2000" b="0" dirty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sv-SE" sz="18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100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Evaluation of the Police programme</a:t>
            </a:r>
            <a:endParaRPr lang="en-GB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 Ministry of justice demands a yearly report on the benefits of the programme.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Participants assess the programme as very good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 possibility to use new knowledge may be discussed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 err="1" smtClean="0"/>
              <a:t>Ramböll</a:t>
            </a:r>
            <a:r>
              <a:rPr lang="en-GB" dirty="0" smtClean="0"/>
              <a:t> Management has got the commission to evaluate the full programme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Example 2:The Swedish Employment Service Agency 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43608" y="2132856"/>
            <a:ext cx="6911975" cy="4205337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Management maintenance strategy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13000 employees</a:t>
            </a:r>
          </a:p>
          <a:p>
            <a:r>
              <a:rPr lang="en-GB" dirty="0" smtClean="0"/>
              <a:t>550 managers</a:t>
            </a:r>
            <a:endParaRPr lang="en-GB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06362" y="2564904"/>
            <a:ext cx="2017713" cy="1079500"/>
          </a:xfrm>
          <a:prstGeom prst="chevron">
            <a:avLst>
              <a:gd name="adj" fmla="val 46728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en-GB" i="1" dirty="0" smtClean="0">
                <a:solidFill>
                  <a:schemeClr val="bg1"/>
                </a:solidFill>
                <a:ea typeface="ＭＳ Ｐゴシック" pitchFamily="34" charset="-128"/>
              </a:rPr>
              <a:t>Attract</a:t>
            </a:r>
          </a:p>
          <a:p>
            <a:pPr eaLnBrk="0" hangingPunct="0">
              <a:spcBef>
                <a:spcPct val="20000"/>
              </a:spcBef>
            </a:pPr>
            <a:r>
              <a:rPr lang="en-GB" i="1" dirty="0" smtClean="0">
                <a:solidFill>
                  <a:srgbClr val="66FF33"/>
                </a:solidFill>
                <a:ea typeface="ＭＳ Ｐゴシック" pitchFamily="34" charset="-128"/>
              </a:rPr>
              <a:t>Identify</a:t>
            </a:r>
          </a:p>
          <a:p>
            <a:pPr eaLnBrk="0" hangingPunct="0">
              <a:spcBef>
                <a:spcPct val="20000"/>
              </a:spcBef>
            </a:pPr>
            <a:r>
              <a:rPr lang="en-GB" i="1" dirty="0" smtClean="0">
                <a:solidFill>
                  <a:srgbClr val="66FF33"/>
                </a:solidFill>
                <a:ea typeface="ＭＳ Ｐゴシック" pitchFamily="34" charset="-128"/>
              </a:rPr>
              <a:t>Prepare</a:t>
            </a:r>
            <a:endParaRPr lang="en-GB" sz="2200" i="1" dirty="0">
              <a:solidFill>
                <a:srgbClr val="66FF33"/>
              </a:solidFill>
              <a:ea typeface="ＭＳ Ｐゴシック" pitchFamily="34" charset="-128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870075" y="2564904"/>
            <a:ext cx="2016125" cy="1079500"/>
          </a:xfrm>
          <a:prstGeom prst="chevron">
            <a:avLst>
              <a:gd name="adj" fmla="val 46691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eaLnBrk="0" hangingPunct="0">
              <a:spcBef>
                <a:spcPct val="20000"/>
              </a:spcBef>
            </a:pP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smtClean="0">
                <a:solidFill>
                  <a:schemeClr val="bg1"/>
                </a:solidFill>
                <a:ea typeface="ＭＳ Ｐゴシック" pitchFamily="34" charset="-128"/>
              </a:rPr>
              <a:t>Re</a:t>
            </a:r>
            <a:r>
              <a:rPr lang="en-GB" i="1" dirty="0" err="1" smtClean="0">
                <a:solidFill>
                  <a:schemeClr val="bg1"/>
                </a:solidFill>
                <a:ea typeface="ＭＳ Ｐゴシック" pitchFamily="34" charset="-128"/>
              </a:rPr>
              <a:t>cruit</a:t>
            </a:r>
            <a:endParaRPr lang="en-GB" i="1" dirty="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lvl="1" eaLnBrk="0" hangingPunct="0">
              <a:spcBef>
                <a:spcPct val="20000"/>
              </a:spcBef>
            </a:pPr>
            <a:endParaRPr lang="sv-SE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670300" y="2564904"/>
            <a:ext cx="2016125" cy="1079500"/>
          </a:xfrm>
          <a:prstGeom prst="chevron">
            <a:avLst>
              <a:gd name="adj" fmla="val 46691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eaLnBrk="0" hangingPunct="0">
              <a:spcBef>
                <a:spcPct val="20000"/>
              </a:spcBef>
            </a:pP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err="1" smtClean="0">
                <a:solidFill>
                  <a:srgbClr val="66FF33"/>
                </a:solidFill>
                <a:ea typeface="ＭＳ Ｐゴシック" pitchFamily="34" charset="-128"/>
              </a:rPr>
              <a:t>Introduce</a:t>
            </a:r>
            <a:endParaRPr lang="sv-SE" i="1" dirty="0">
              <a:solidFill>
                <a:srgbClr val="66FF33"/>
              </a:solidFill>
              <a:ea typeface="ＭＳ Ｐゴシック" pitchFamily="34" charset="-128"/>
            </a:endParaRPr>
          </a:p>
          <a:p>
            <a:pPr lvl="1" eaLnBrk="0" hangingPunct="0">
              <a:spcBef>
                <a:spcPct val="20000"/>
              </a:spcBef>
            </a:pPr>
            <a:endParaRPr lang="sv-SE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470525" y="2564904"/>
            <a:ext cx="1944687" cy="1079500"/>
          </a:xfrm>
          <a:prstGeom prst="chevron">
            <a:avLst>
              <a:gd name="adj" fmla="val 45037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eaLnBrk="0" hangingPunct="0">
              <a:spcBef>
                <a:spcPct val="20000"/>
              </a:spcBef>
            </a:pP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err="1" smtClean="0">
                <a:solidFill>
                  <a:srgbClr val="66FF33"/>
                </a:solidFill>
                <a:ea typeface="ＭＳ Ｐゴシック" pitchFamily="34" charset="-128"/>
              </a:rPr>
              <a:t>Develop</a:t>
            </a:r>
            <a:endParaRPr lang="sv-SE" i="1" dirty="0" smtClean="0">
              <a:solidFill>
                <a:srgbClr val="66FF33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err="1" smtClean="0">
                <a:solidFill>
                  <a:schemeClr val="bg1"/>
                </a:solidFill>
                <a:ea typeface="ＭＳ Ｐゴシック" pitchFamily="34" charset="-128"/>
              </a:rPr>
              <a:t>Keep</a:t>
            </a: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lvl="1" eaLnBrk="0" hangingPunct="0">
              <a:spcBef>
                <a:spcPct val="20000"/>
              </a:spcBef>
            </a:pPr>
            <a:endParaRPr lang="sv-SE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7199312" y="2564904"/>
            <a:ext cx="1944688" cy="1079500"/>
          </a:xfrm>
          <a:prstGeom prst="chevron">
            <a:avLst>
              <a:gd name="adj" fmla="val 45037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eaLnBrk="0" hangingPunct="0">
              <a:spcBef>
                <a:spcPct val="20000"/>
              </a:spcBef>
            </a:pP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err="1" smtClean="0">
                <a:solidFill>
                  <a:schemeClr val="bg1"/>
                </a:solidFill>
                <a:ea typeface="ＭＳ Ｐゴシック" pitchFamily="34" charset="-128"/>
              </a:rPr>
              <a:t>Complete</a:t>
            </a: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lvl="1" eaLnBrk="0" hangingPunct="0">
              <a:spcBef>
                <a:spcPct val="20000"/>
              </a:spcBef>
            </a:pPr>
            <a:endParaRPr lang="sv-SE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500612"/>
            <a:ext cx="8229600" cy="5697565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Identifying (potential) managers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(On the labour market)</a:t>
            </a:r>
          </a:p>
          <a:p>
            <a:r>
              <a:rPr lang="en-GB" dirty="0" smtClean="0"/>
              <a:t>Already employed</a:t>
            </a:r>
          </a:p>
          <a:p>
            <a:pPr lvl="1"/>
            <a:r>
              <a:rPr lang="en-GB" dirty="0" smtClean="0"/>
              <a:t>Interviewing managers</a:t>
            </a:r>
          </a:p>
          <a:p>
            <a:pPr lvl="1"/>
            <a:r>
              <a:rPr lang="en-GB" dirty="0" smtClean="0"/>
              <a:t>Search for empirical proof (relevant experience, responsibilities etc.)</a:t>
            </a:r>
          </a:p>
          <a:p>
            <a:pPr lvl="1"/>
            <a:r>
              <a:rPr lang="en-GB" dirty="0" smtClean="0"/>
              <a:t>Testing</a:t>
            </a:r>
          </a:p>
          <a:p>
            <a:pPr lvl="1"/>
            <a:r>
              <a:rPr lang="en-GB" dirty="0" smtClean="0"/>
              <a:t>Selecting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106362" y="1844824"/>
            <a:ext cx="2017713" cy="1079500"/>
          </a:xfrm>
          <a:prstGeom prst="chevron">
            <a:avLst>
              <a:gd name="adj" fmla="val 46728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en-GB" i="1" dirty="0" smtClean="0">
                <a:solidFill>
                  <a:schemeClr val="bg1"/>
                </a:solidFill>
                <a:ea typeface="ＭＳ Ｐゴシック" pitchFamily="34" charset="-128"/>
              </a:rPr>
              <a:t>Attract</a:t>
            </a:r>
          </a:p>
          <a:p>
            <a:pPr eaLnBrk="0" hangingPunct="0">
              <a:spcBef>
                <a:spcPct val="20000"/>
              </a:spcBef>
            </a:pPr>
            <a:r>
              <a:rPr lang="en-GB" i="1" dirty="0" smtClean="0">
                <a:solidFill>
                  <a:srgbClr val="66FF33"/>
                </a:solidFill>
                <a:ea typeface="ＭＳ Ｐゴシック" pitchFamily="34" charset="-128"/>
              </a:rPr>
              <a:t>Identify</a:t>
            </a:r>
          </a:p>
          <a:p>
            <a:pPr eaLnBrk="0" hangingPunct="0">
              <a:spcBef>
                <a:spcPct val="20000"/>
              </a:spcBef>
            </a:pPr>
            <a:r>
              <a:rPr lang="en-GB" i="1" dirty="0" smtClean="0">
                <a:solidFill>
                  <a:schemeClr val="bg1"/>
                </a:solidFill>
                <a:ea typeface="ＭＳ Ｐゴシック" pitchFamily="34" charset="-128"/>
              </a:rPr>
              <a:t>Prepare</a:t>
            </a:r>
            <a:endParaRPr lang="en-GB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1870075" y="1844824"/>
            <a:ext cx="2016125" cy="1079500"/>
          </a:xfrm>
          <a:prstGeom prst="chevron">
            <a:avLst>
              <a:gd name="adj" fmla="val 46691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eaLnBrk="0" hangingPunct="0">
              <a:spcBef>
                <a:spcPct val="20000"/>
              </a:spcBef>
            </a:pP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smtClean="0">
                <a:solidFill>
                  <a:schemeClr val="bg1"/>
                </a:solidFill>
                <a:ea typeface="ＭＳ Ｐゴシック" pitchFamily="34" charset="-128"/>
              </a:rPr>
              <a:t>Re</a:t>
            </a:r>
            <a:r>
              <a:rPr lang="en-GB" i="1" dirty="0" err="1" smtClean="0">
                <a:solidFill>
                  <a:schemeClr val="bg1"/>
                </a:solidFill>
                <a:ea typeface="ＭＳ Ｐゴシック" pitchFamily="34" charset="-128"/>
              </a:rPr>
              <a:t>cruit</a:t>
            </a:r>
            <a:endParaRPr lang="en-GB" i="1" dirty="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lvl="1" eaLnBrk="0" hangingPunct="0">
              <a:spcBef>
                <a:spcPct val="20000"/>
              </a:spcBef>
            </a:pPr>
            <a:endParaRPr lang="sv-SE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26" name="AutoShape 4"/>
          <p:cNvSpPr>
            <a:spLocks noChangeArrowheads="1"/>
          </p:cNvSpPr>
          <p:nvPr/>
        </p:nvSpPr>
        <p:spPr bwMode="auto">
          <a:xfrm>
            <a:off x="3670300" y="1916262"/>
            <a:ext cx="2016125" cy="1079500"/>
          </a:xfrm>
          <a:prstGeom prst="chevron">
            <a:avLst>
              <a:gd name="adj" fmla="val 46691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eaLnBrk="0" hangingPunct="0">
              <a:spcBef>
                <a:spcPct val="20000"/>
              </a:spcBef>
            </a:pP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err="1" smtClean="0">
                <a:solidFill>
                  <a:schemeClr val="bg1"/>
                </a:solidFill>
                <a:ea typeface="ＭＳ Ｐゴシック" pitchFamily="34" charset="-128"/>
              </a:rPr>
              <a:t>Introduce</a:t>
            </a: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lvl="1" eaLnBrk="0" hangingPunct="0">
              <a:spcBef>
                <a:spcPct val="20000"/>
              </a:spcBef>
            </a:pPr>
            <a:endParaRPr lang="sv-SE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5470525" y="1916262"/>
            <a:ext cx="1944687" cy="1079500"/>
          </a:xfrm>
          <a:prstGeom prst="chevron">
            <a:avLst>
              <a:gd name="adj" fmla="val 45037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eaLnBrk="0" hangingPunct="0">
              <a:spcBef>
                <a:spcPct val="20000"/>
              </a:spcBef>
            </a:pP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err="1" smtClean="0">
                <a:solidFill>
                  <a:schemeClr val="bg1"/>
                </a:solidFill>
                <a:ea typeface="ＭＳ Ｐゴシック" pitchFamily="34" charset="-128"/>
              </a:rPr>
              <a:t>Develop</a:t>
            </a:r>
            <a:endParaRPr lang="sv-SE" i="1" dirty="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err="1" smtClean="0">
                <a:solidFill>
                  <a:schemeClr val="bg1"/>
                </a:solidFill>
                <a:ea typeface="ＭＳ Ｐゴシック" pitchFamily="34" charset="-128"/>
              </a:rPr>
              <a:t>Keep</a:t>
            </a: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lvl="1" eaLnBrk="0" hangingPunct="0">
              <a:spcBef>
                <a:spcPct val="20000"/>
              </a:spcBef>
            </a:pPr>
            <a:endParaRPr lang="sv-SE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28" name="AutoShape 6"/>
          <p:cNvSpPr>
            <a:spLocks noChangeArrowheads="1"/>
          </p:cNvSpPr>
          <p:nvPr/>
        </p:nvSpPr>
        <p:spPr bwMode="auto">
          <a:xfrm>
            <a:off x="7199312" y="1916262"/>
            <a:ext cx="1944688" cy="1079500"/>
          </a:xfrm>
          <a:prstGeom prst="chevron">
            <a:avLst>
              <a:gd name="adj" fmla="val 45037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eaLnBrk="0" hangingPunct="0">
              <a:spcBef>
                <a:spcPct val="20000"/>
              </a:spcBef>
            </a:pP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err="1" smtClean="0">
                <a:solidFill>
                  <a:schemeClr val="bg1"/>
                </a:solidFill>
                <a:ea typeface="ＭＳ Ｐゴシック" pitchFamily="34" charset="-128"/>
              </a:rPr>
              <a:t>Complete</a:t>
            </a: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lvl="1" eaLnBrk="0" hangingPunct="0">
              <a:spcBef>
                <a:spcPct val="20000"/>
              </a:spcBef>
            </a:pPr>
            <a:endParaRPr lang="sv-SE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5364088" y="5157192"/>
            <a:ext cx="2786082" cy="1428760"/>
          </a:xfrm>
          <a:prstGeom prst="wedgeEllipseCallout">
            <a:avLst>
              <a:gd name="adj1" fmla="val -144234"/>
              <a:gd name="adj2" fmla="val -23031"/>
            </a:avLst>
          </a:prstGeom>
          <a:solidFill>
            <a:srgbClr val="0070C0">
              <a:alpha val="7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An excellent professional does not always have the capacity to become a well performing manager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929354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000" dirty="0" smtClean="0"/>
              <a:t>Local identification</a:t>
            </a:r>
          </a:p>
          <a:p>
            <a:pPr lvl="1"/>
            <a:r>
              <a:rPr lang="en-GB" sz="2000" dirty="0" smtClean="0"/>
              <a:t>Trying leadership</a:t>
            </a:r>
          </a:p>
          <a:p>
            <a:pPr lvl="1"/>
            <a:r>
              <a:rPr lang="en-GB" sz="2000" dirty="0" smtClean="0"/>
              <a:t>Managers assess potential leadership skills for operational or strategic level</a:t>
            </a:r>
          </a:p>
          <a:p>
            <a:r>
              <a:rPr lang="en-GB" sz="2000" dirty="0" smtClean="0"/>
              <a:t>Identification centre</a:t>
            </a:r>
          </a:p>
          <a:p>
            <a:pPr lvl="1"/>
            <a:r>
              <a:rPr lang="en-GB" sz="2000" dirty="0" smtClean="0"/>
              <a:t>Personality test</a:t>
            </a:r>
          </a:p>
          <a:p>
            <a:pPr lvl="1"/>
            <a:r>
              <a:rPr lang="en-GB" sz="2000" dirty="0" smtClean="0"/>
              <a:t>Skills test</a:t>
            </a:r>
          </a:p>
          <a:p>
            <a:pPr lvl="1"/>
            <a:r>
              <a:rPr lang="en-GB" sz="2000" dirty="0" smtClean="0"/>
              <a:t>Simulation</a:t>
            </a:r>
          </a:p>
          <a:p>
            <a:pPr lvl="1"/>
            <a:r>
              <a:rPr lang="en-GB" sz="2000" dirty="0" smtClean="0"/>
              <a:t>Structured interview</a:t>
            </a:r>
          </a:p>
          <a:p>
            <a:r>
              <a:rPr lang="en-GB" sz="2000" dirty="0" smtClean="0"/>
              <a:t>Three part dialogue (local manager, tester, employee)</a:t>
            </a:r>
          </a:p>
          <a:p>
            <a:pPr lvl="1"/>
            <a:r>
              <a:rPr lang="en-GB" sz="2000" dirty="0" smtClean="0"/>
              <a:t>Potential for leadership?</a:t>
            </a:r>
          </a:p>
          <a:p>
            <a:pPr lvl="1"/>
            <a:r>
              <a:rPr lang="en-GB" sz="2000" dirty="0" smtClean="0"/>
              <a:t>Written development plan</a:t>
            </a:r>
          </a:p>
          <a:p>
            <a:pPr lvl="1"/>
            <a:endParaRPr lang="en-GB" sz="2000" dirty="0" smtClean="0"/>
          </a:p>
          <a:p>
            <a:endParaRPr lang="en-GB" sz="2400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06362" y="980728"/>
            <a:ext cx="2017713" cy="1079500"/>
          </a:xfrm>
          <a:prstGeom prst="chevron">
            <a:avLst>
              <a:gd name="adj" fmla="val 46728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en-GB" i="1" dirty="0" smtClean="0">
                <a:solidFill>
                  <a:schemeClr val="bg1"/>
                </a:solidFill>
                <a:ea typeface="ＭＳ Ｐゴシック" pitchFamily="34" charset="-128"/>
              </a:rPr>
              <a:t>Attract</a:t>
            </a:r>
          </a:p>
          <a:p>
            <a:pPr eaLnBrk="0" hangingPunct="0">
              <a:spcBef>
                <a:spcPct val="20000"/>
              </a:spcBef>
            </a:pPr>
            <a:r>
              <a:rPr lang="en-GB" i="1" dirty="0" smtClean="0">
                <a:solidFill>
                  <a:srgbClr val="66FF33"/>
                </a:solidFill>
                <a:ea typeface="ＭＳ Ｐゴシック" pitchFamily="34" charset="-128"/>
              </a:rPr>
              <a:t>Identify</a:t>
            </a:r>
          </a:p>
          <a:p>
            <a:pPr eaLnBrk="0" hangingPunct="0">
              <a:spcBef>
                <a:spcPct val="20000"/>
              </a:spcBef>
            </a:pPr>
            <a:r>
              <a:rPr lang="en-GB" i="1" dirty="0" smtClean="0">
                <a:solidFill>
                  <a:srgbClr val="66FF33"/>
                </a:solidFill>
                <a:ea typeface="ＭＳ Ｐゴシック" pitchFamily="34" charset="-128"/>
              </a:rPr>
              <a:t>Prepare</a:t>
            </a:r>
            <a:endParaRPr lang="en-GB" sz="2200" i="1" dirty="0">
              <a:solidFill>
                <a:srgbClr val="66FF33"/>
              </a:solidFill>
              <a:ea typeface="ＭＳ Ｐゴシック" pitchFamily="34" charset="-128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870075" y="980728"/>
            <a:ext cx="2016125" cy="1079500"/>
          </a:xfrm>
          <a:prstGeom prst="chevron">
            <a:avLst>
              <a:gd name="adj" fmla="val 46691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eaLnBrk="0" hangingPunct="0">
              <a:spcBef>
                <a:spcPct val="20000"/>
              </a:spcBef>
            </a:pP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smtClean="0">
                <a:solidFill>
                  <a:schemeClr val="bg1"/>
                </a:solidFill>
                <a:ea typeface="ＭＳ Ｐゴシック" pitchFamily="34" charset="-128"/>
              </a:rPr>
              <a:t>Re</a:t>
            </a:r>
            <a:r>
              <a:rPr lang="en-GB" i="1" dirty="0" err="1" smtClean="0">
                <a:solidFill>
                  <a:schemeClr val="bg1"/>
                </a:solidFill>
                <a:ea typeface="ＭＳ Ｐゴシック" pitchFamily="34" charset="-128"/>
              </a:rPr>
              <a:t>cruit</a:t>
            </a:r>
            <a:endParaRPr lang="en-GB" i="1" dirty="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lvl="1" eaLnBrk="0" hangingPunct="0">
              <a:spcBef>
                <a:spcPct val="20000"/>
              </a:spcBef>
            </a:pPr>
            <a:endParaRPr lang="sv-SE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670300" y="1052166"/>
            <a:ext cx="2016125" cy="1079500"/>
          </a:xfrm>
          <a:prstGeom prst="chevron">
            <a:avLst>
              <a:gd name="adj" fmla="val 46691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sv-SE" i="1" dirty="0" err="1" smtClean="0">
                <a:solidFill>
                  <a:schemeClr val="bg1"/>
                </a:solidFill>
                <a:ea typeface="ＭＳ Ｐゴシック" pitchFamily="34" charset="-128"/>
              </a:rPr>
              <a:t>Introduce</a:t>
            </a:r>
            <a:endParaRPr lang="sv-SE" i="1" dirty="0">
              <a:solidFill>
                <a:srgbClr val="66FF33"/>
              </a:solidFill>
              <a:ea typeface="ＭＳ Ｐゴシック" pitchFamily="34" charset="-128"/>
            </a:endParaRPr>
          </a:p>
          <a:p>
            <a:pPr lvl="1" eaLnBrk="0" hangingPunct="0">
              <a:spcBef>
                <a:spcPct val="20000"/>
              </a:spcBef>
            </a:pPr>
            <a:endParaRPr lang="sv-SE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470525" y="1052166"/>
            <a:ext cx="1944687" cy="1079500"/>
          </a:xfrm>
          <a:prstGeom prst="chevron">
            <a:avLst>
              <a:gd name="adj" fmla="val 45037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eaLnBrk="0" hangingPunct="0">
              <a:spcBef>
                <a:spcPct val="20000"/>
              </a:spcBef>
            </a:pP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err="1" smtClean="0">
                <a:solidFill>
                  <a:schemeClr val="bg1"/>
                </a:solidFill>
                <a:ea typeface="ＭＳ Ｐゴシック" pitchFamily="34" charset="-128"/>
              </a:rPr>
              <a:t>Develop</a:t>
            </a:r>
            <a:endParaRPr lang="sv-SE" i="1" dirty="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err="1" smtClean="0">
                <a:solidFill>
                  <a:schemeClr val="bg1"/>
                </a:solidFill>
                <a:ea typeface="ＭＳ Ｐゴシック" pitchFamily="34" charset="-128"/>
              </a:rPr>
              <a:t>Keep</a:t>
            </a: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lvl="1" eaLnBrk="0" hangingPunct="0">
              <a:spcBef>
                <a:spcPct val="20000"/>
              </a:spcBef>
            </a:pPr>
            <a:endParaRPr lang="sv-SE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7199312" y="1052166"/>
            <a:ext cx="1944688" cy="1079500"/>
          </a:xfrm>
          <a:prstGeom prst="chevron">
            <a:avLst>
              <a:gd name="adj" fmla="val 45037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eaLnBrk="0" hangingPunct="0">
              <a:spcBef>
                <a:spcPct val="20000"/>
              </a:spcBef>
            </a:pP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err="1" smtClean="0">
                <a:solidFill>
                  <a:schemeClr val="bg1"/>
                </a:solidFill>
                <a:ea typeface="ＭＳ Ｐゴシック" pitchFamily="34" charset="-128"/>
              </a:rPr>
              <a:t>Complete</a:t>
            </a: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lvl="1" eaLnBrk="0" hangingPunct="0">
              <a:spcBef>
                <a:spcPct val="20000"/>
              </a:spcBef>
            </a:pPr>
            <a:endParaRPr lang="sv-SE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4348" y="428604"/>
            <a:ext cx="8229600" cy="5643602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Introducing new managers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sz="2400" dirty="0" smtClean="0"/>
          </a:p>
          <a:p>
            <a:r>
              <a:rPr lang="en-GB" sz="2400" dirty="0" smtClean="0"/>
              <a:t>At the workplace</a:t>
            </a:r>
          </a:p>
          <a:p>
            <a:pPr lvl="1"/>
            <a:r>
              <a:rPr lang="en-GB" sz="2000" dirty="0" smtClean="0"/>
              <a:t>Understanding the assignment and the expectations</a:t>
            </a:r>
          </a:p>
          <a:p>
            <a:pPr lvl="1"/>
            <a:r>
              <a:rPr lang="en-GB" sz="2000" dirty="0" smtClean="0"/>
              <a:t>Identifying specific tasks</a:t>
            </a:r>
          </a:p>
          <a:p>
            <a:pPr lvl="1"/>
            <a:r>
              <a:rPr lang="en-GB" sz="2000" dirty="0" smtClean="0"/>
              <a:t> Identifying competences needed</a:t>
            </a:r>
          </a:p>
          <a:p>
            <a:pPr lvl="1"/>
            <a:r>
              <a:rPr lang="en-GB" sz="2000" dirty="0" smtClean="0"/>
              <a:t>Establishing good knowledge in the field of responsibility</a:t>
            </a:r>
          </a:p>
          <a:p>
            <a:pPr lvl="1"/>
            <a:r>
              <a:rPr lang="en-GB" sz="2000" dirty="0" smtClean="0"/>
              <a:t>Establishing  and deepening knowledge about staff</a:t>
            </a:r>
          </a:p>
          <a:p>
            <a:pPr lvl="1"/>
            <a:r>
              <a:rPr lang="en-GB" sz="2000" dirty="0" smtClean="0"/>
              <a:t>Creating a good communication with staff, superiors, colleagues and other stake holders</a:t>
            </a:r>
          </a:p>
          <a:p>
            <a:pPr lvl="1"/>
            <a:r>
              <a:rPr lang="en-GB" sz="2000" dirty="0" smtClean="0"/>
              <a:t>Creating a personal development plan for the new manager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06362" y="1268760"/>
            <a:ext cx="2017713" cy="1079500"/>
          </a:xfrm>
          <a:prstGeom prst="chevron">
            <a:avLst>
              <a:gd name="adj" fmla="val 46728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en-GB" i="1" dirty="0" smtClean="0">
                <a:solidFill>
                  <a:schemeClr val="bg1"/>
                </a:solidFill>
                <a:ea typeface="ＭＳ Ｐゴシック" pitchFamily="34" charset="-128"/>
              </a:rPr>
              <a:t>Attract</a:t>
            </a:r>
          </a:p>
          <a:p>
            <a:pPr eaLnBrk="0" hangingPunct="0">
              <a:spcBef>
                <a:spcPct val="20000"/>
              </a:spcBef>
            </a:pPr>
            <a:r>
              <a:rPr lang="en-GB" i="1" dirty="0" smtClean="0">
                <a:solidFill>
                  <a:schemeClr val="bg1"/>
                </a:solidFill>
                <a:ea typeface="ＭＳ Ｐゴシック" pitchFamily="34" charset="-128"/>
              </a:rPr>
              <a:t>Identify</a:t>
            </a:r>
          </a:p>
          <a:p>
            <a:pPr eaLnBrk="0" hangingPunct="0">
              <a:spcBef>
                <a:spcPct val="20000"/>
              </a:spcBef>
            </a:pPr>
            <a:r>
              <a:rPr lang="en-GB" i="1" dirty="0" smtClean="0">
                <a:solidFill>
                  <a:schemeClr val="bg1"/>
                </a:solidFill>
                <a:ea typeface="ＭＳ Ｐゴシック" pitchFamily="34" charset="-128"/>
              </a:rPr>
              <a:t>Prepare</a:t>
            </a:r>
            <a:endParaRPr lang="en-GB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870075" y="1268760"/>
            <a:ext cx="2016125" cy="1079500"/>
          </a:xfrm>
          <a:prstGeom prst="chevron">
            <a:avLst>
              <a:gd name="adj" fmla="val 46691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eaLnBrk="0" hangingPunct="0">
              <a:spcBef>
                <a:spcPct val="20000"/>
              </a:spcBef>
            </a:pP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smtClean="0">
                <a:solidFill>
                  <a:schemeClr val="bg1"/>
                </a:solidFill>
                <a:ea typeface="ＭＳ Ｐゴシック" pitchFamily="34" charset="-128"/>
              </a:rPr>
              <a:t>Re</a:t>
            </a:r>
            <a:r>
              <a:rPr lang="en-GB" i="1" dirty="0" err="1" smtClean="0">
                <a:solidFill>
                  <a:schemeClr val="bg1"/>
                </a:solidFill>
                <a:ea typeface="ＭＳ Ｐゴシック" pitchFamily="34" charset="-128"/>
              </a:rPr>
              <a:t>cruit</a:t>
            </a:r>
            <a:endParaRPr lang="en-GB" i="1" dirty="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lvl="1" eaLnBrk="0" hangingPunct="0">
              <a:spcBef>
                <a:spcPct val="20000"/>
              </a:spcBef>
            </a:pPr>
            <a:endParaRPr lang="sv-SE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670300" y="1340198"/>
            <a:ext cx="2016125" cy="1079500"/>
          </a:xfrm>
          <a:prstGeom prst="chevron">
            <a:avLst>
              <a:gd name="adj" fmla="val 46691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eaLnBrk="0" hangingPunct="0">
              <a:spcBef>
                <a:spcPct val="20000"/>
              </a:spcBef>
            </a:pP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err="1" smtClean="0">
                <a:solidFill>
                  <a:srgbClr val="66FF33"/>
                </a:solidFill>
                <a:ea typeface="ＭＳ Ｐゴシック" pitchFamily="34" charset="-128"/>
              </a:rPr>
              <a:t>Introduce</a:t>
            </a:r>
            <a:endParaRPr lang="sv-SE" i="1" dirty="0">
              <a:solidFill>
                <a:srgbClr val="66FF33"/>
              </a:solidFill>
              <a:ea typeface="ＭＳ Ｐゴシック" pitchFamily="34" charset="-128"/>
            </a:endParaRPr>
          </a:p>
          <a:p>
            <a:pPr lvl="1" eaLnBrk="0" hangingPunct="0">
              <a:spcBef>
                <a:spcPct val="20000"/>
              </a:spcBef>
            </a:pPr>
            <a:endParaRPr lang="sv-SE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470525" y="1340198"/>
            <a:ext cx="1944687" cy="1079500"/>
          </a:xfrm>
          <a:prstGeom prst="chevron">
            <a:avLst>
              <a:gd name="adj" fmla="val 45037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eaLnBrk="0" hangingPunct="0">
              <a:spcBef>
                <a:spcPct val="20000"/>
              </a:spcBef>
            </a:pP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err="1" smtClean="0">
                <a:solidFill>
                  <a:schemeClr val="bg1"/>
                </a:solidFill>
                <a:ea typeface="ＭＳ Ｐゴシック" pitchFamily="34" charset="-128"/>
              </a:rPr>
              <a:t>Develop</a:t>
            </a:r>
            <a:endParaRPr lang="sv-SE" i="1" dirty="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err="1" smtClean="0">
                <a:solidFill>
                  <a:schemeClr val="bg1"/>
                </a:solidFill>
                <a:ea typeface="ＭＳ Ｐゴシック" pitchFamily="34" charset="-128"/>
              </a:rPr>
              <a:t>Keep</a:t>
            </a: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lvl="1" eaLnBrk="0" hangingPunct="0">
              <a:spcBef>
                <a:spcPct val="20000"/>
              </a:spcBef>
            </a:pPr>
            <a:endParaRPr lang="sv-SE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7199312" y="1340198"/>
            <a:ext cx="1944688" cy="1079500"/>
          </a:xfrm>
          <a:prstGeom prst="chevron">
            <a:avLst>
              <a:gd name="adj" fmla="val 45037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eaLnBrk="0" hangingPunct="0">
              <a:spcBef>
                <a:spcPct val="20000"/>
              </a:spcBef>
            </a:pP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err="1" smtClean="0">
                <a:solidFill>
                  <a:schemeClr val="bg1"/>
                </a:solidFill>
                <a:ea typeface="ＭＳ Ｐゴシック" pitchFamily="34" charset="-128"/>
              </a:rPr>
              <a:t>Complete</a:t>
            </a: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lvl="1" eaLnBrk="0" hangingPunct="0">
              <a:spcBef>
                <a:spcPct val="20000"/>
              </a:spcBef>
            </a:pPr>
            <a:endParaRPr lang="sv-SE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94804" y="357166"/>
            <a:ext cx="8229600" cy="57690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Introducing new managers cont.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sz="2400" dirty="0" smtClean="0"/>
          </a:p>
          <a:p>
            <a:r>
              <a:rPr lang="en-GB" sz="2400" dirty="0" smtClean="0"/>
              <a:t>By means of a set of educations during 2 years</a:t>
            </a:r>
          </a:p>
          <a:p>
            <a:pPr lvl="1"/>
            <a:r>
              <a:rPr lang="en-GB" sz="2000" dirty="0" smtClean="0"/>
              <a:t>The first year of management, partaking in education modules:</a:t>
            </a:r>
          </a:p>
          <a:p>
            <a:pPr lvl="2"/>
            <a:r>
              <a:rPr lang="en-GB" sz="1600" dirty="0" smtClean="0"/>
              <a:t>Being a manager</a:t>
            </a:r>
          </a:p>
          <a:p>
            <a:pPr lvl="2"/>
            <a:r>
              <a:rPr lang="en-GB" sz="1600" dirty="0" smtClean="0"/>
              <a:t>Economy skills</a:t>
            </a:r>
          </a:p>
          <a:p>
            <a:pPr lvl="2"/>
            <a:r>
              <a:rPr lang="en-GB" sz="1600" dirty="0" smtClean="0"/>
              <a:t>Relevant law</a:t>
            </a:r>
          </a:p>
          <a:p>
            <a:pPr lvl="2"/>
            <a:r>
              <a:rPr lang="en-GB" sz="1600" dirty="0" smtClean="0"/>
              <a:t>Operational dialogue skills in the Employment Service</a:t>
            </a:r>
          </a:p>
          <a:p>
            <a:pPr lvl="2"/>
            <a:r>
              <a:rPr lang="en-GB" sz="1600" dirty="0" smtClean="0"/>
              <a:t>Communication skills</a:t>
            </a:r>
          </a:p>
          <a:p>
            <a:pPr lvl="2"/>
            <a:r>
              <a:rPr lang="en-GB" sz="1600" dirty="0" smtClean="0"/>
              <a:t>Developing work environment</a:t>
            </a:r>
          </a:p>
          <a:p>
            <a:pPr lvl="2"/>
            <a:r>
              <a:rPr lang="en-GB" sz="1600" dirty="0" smtClean="0"/>
              <a:t>Safety and crisis management</a:t>
            </a:r>
          </a:p>
          <a:p>
            <a:pPr lvl="1"/>
            <a:r>
              <a:rPr lang="en-GB" sz="2000" dirty="0" smtClean="0"/>
              <a:t>The second year of management focuses  leadership development education in five modules</a:t>
            </a:r>
          </a:p>
          <a:p>
            <a:pPr lvl="2"/>
            <a:r>
              <a:rPr lang="en-GB" sz="1600" dirty="0" smtClean="0"/>
              <a:t> Values, group creation, conflict management, communication, staff development, follow up etc.</a:t>
            </a:r>
            <a:endParaRPr lang="en-GB" sz="800" dirty="0" smtClean="0"/>
          </a:p>
          <a:p>
            <a:pPr lvl="1"/>
            <a:endParaRPr lang="en-GB" sz="1200" dirty="0" smtClean="0"/>
          </a:p>
          <a:p>
            <a:pPr lvl="2">
              <a:buNone/>
            </a:pPr>
            <a:endParaRPr lang="en-GB" sz="1600" dirty="0" smtClean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43966" y="1124744"/>
            <a:ext cx="2017713" cy="1079500"/>
          </a:xfrm>
          <a:prstGeom prst="chevron">
            <a:avLst>
              <a:gd name="adj" fmla="val 46728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en-GB" i="1" dirty="0" smtClean="0">
                <a:solidFill>
                  <a:schemeClr val="bg1"/>
                </a:solidFill>
                <a:ea typeface="ＭＳ Ｐゴシック" pitchFamily="34" charset="-128"/>
              </a:rPr>
              <a:t>Attract</a:t>
            </a:r>
          </a:p>
          <a:p>
            <a:pPr eaLnBrk="0" hangingPunct="0">
              <a:spcBef>
                <a:spcPct val="20000"/>
              </a:spcBef>
            </a:pPr>
            <a:r>
              <a:rPr lang="en-GB" i="1" dirty="0" smtClean="0">
                <a:solidFill>
                  <a:schemeClr val="bg1"/>
                </a:solidFill>
                <a:ea typeface="ＭＳ Ｐゴシック" pitchFamily="34" charset="-128"/>
              </a:rPr>
              <a:t>Identify</a:t>
            </a:r>
          </a:p>
          <a:p>
            <a:pPr eaLnBrk="0" hangingPunct="0">
              <a:spcBef>
                <a:spcPct val="20000"/>
              </a:spcBef>
            </a:pPr>
            <a:r>
              <a:rPr lang="en-GB" i="1" dirty="0" smtClean="0">
                <a:solidFill>
                  <a:schemeClr val="bg1"/>
                </a:solidFill>
                <a:ea typeface="ＭＳ Ｐゴシック" pitchFamily="34" charset="-128"/>
              </a:rPr>
              <a:t>Prepare</a:t>
            </a:r>
            <a:endParaRPr lang="en-GB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907679" y="1124744"/>
            <a:ext cx="2016125" cy="1079500"/>
          </a:xfrm>
          <a:prstGeom prst="chevron">
            <a:avLst>
              <a:gd name="adj" fmla="val 46691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eaLnBrk="0" hangingPunct="0">
              <a:spcBef>
                <a:spcPct val="20000"/>
              </a:spcBef>
            </a:pP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smtClean="0">
                <a:solidFill>
                  <a:schemeClr val="bg1"/>
                </a:solidFill>
                <a:ea typeface="ＭＳ Ｐゴシック" pitchFamily="34" charset="-128"/>
              </a:rPr>
              <a:t>Re</a:t>
            </a:r>
            <a:r>
              <a:rPr lang="en-GB" i="1" dirty="0" err="1" smtClean="0">
                <a:solidFill>
                  <a:schemeClr val="bg1"/>
                </a:solidFill>
                <a:ea typeface="ＭＳ Ｐゴシック" pitchFamily="34" charset="-128"/>
              </a:rPr>
              <a:t>cruit</a:t>
            </a:r>
            <a:endParaRPr lang="en-GB" i="1" dirty="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lvl="1" eaLnBrk="0" hangingPunct="0">
              <a:spcBef>
                <a:spcPct val="20000"/>
              </a:spcBef>
            </a:pPr>
            <a:endParaRPr lang="sv-SE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707904" y="1196182"/>
            <a:ext cx="2016125" cy="1079500"/>
          </a:xfrm>
          <a:prstGeom prst="chevron">
            <a:avLst>
              <a:gd name="adj" fmla="val 46691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eaLnBrk="0" hangingPunct="0">
              <a:spcBef>
                <a:spcPct val="20000"/>
              </a:spcBef>
            </a:pP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err="1" smtClean="0">
                <a:solidFill>
                  <a:srgbClr val="66FF33"/>
                </a:solidFill>
                <a:ea typeface="ＭＳ Ｐゴシック" pitchFamily="34" charset="-128"/>
              </a:rPr>
              <a:t>Introduce</a:t>
            </a:r>
            <a:endParaRPr lang="sv-SE" i="1" dirty="0">
              <a:solidFill>
                <a:srgbClr val="66FF33"/>
              </a:solidFill>
              <a:ea typeface="ＭＳ Ｐゴシック" pitchFamily="34" charset="-128"/>
            </a:endParaRPr>
          </a:p>
          <a:p>
            <a:pPr lvl="1" eaLnBrk="0" hangingPunct="0">
              <a:spcBef>
                <a:spcPct val="20000"/>
              </a:spcBef>
            </a:pPr>
            <a:endParaRPr lang="sv-SE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470525" y="1196182"/>
            <a:ext cx="1944687" cy="1079500"/>
          </a:xfrm>
          <a:prstGeom prst="chevron">
            <a:avLst>
              <a:gd name="adj" fmla="val 45037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eaLnBrk="0" hangingPunct="0">
              <a:spcBef>
                <a:spcPct val="20000"/>
              </a:spcBef>
            </a:pP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err="1" smtClean="0">
                <a:solidFill>
                  <a:schemeClr val="bg1"/>
                </a:solidFill>
                <a:ea typeface="ＭＳ Ｐゴシック" pitchFamily="34" charset="-128"/>
              </a:rPr>
              <a:t>Develop</a:t>
            </a:r>
            <a:endParaRPr lang="sv-SE" i="1" dirty="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err="1" smtClean="0">
                <a:solidFill>
                  <a:schemeClr val="bg1"/>
                </a:solidFill>
                <a:ea typeface="ＭＳ Ｐゴシック" pitchFamily="34" charset="-128"/>
              </a:rPr>
              <a:t>Keep</a:t>
            </a: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lvl="1" eaLnBrk="0" hangingPunct="0">
              <a:spcBef>
                <a:spcPct val="20000"/>
              </a:spcBef>
            </a:pPr>
            <a:endParaRPr lang="sv-SE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7199312" y="1196182"/>
            <a:ext cx="1944688" cy="1079500"/>
          </a:xfrm>
          <a:prstGeom prst="chevron">
            <a:avLst>
              <a:gd name="adj" fmla="val 45037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eaLnBrk="0" hangingPunct="0">
              <a:spcBef>
                <a:spcPct val="20000"/>
              </a:spcBef>
            </a:pP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err="1" smtClean="0">
                <a:solidFill>
                  <a:schemeClr val="bg1"/>
                </a:solidFill>
                <a:ea typeface="ＭＳ Ｐゴシック" pitchFamily="34" charset="-128"/>
              </a:rPr>
              <a:t>Complete</a:t>
            </a: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lvl="1" eaLnBrk="0" hangingPunct="0">
              <a:spcBef>
                <a:spcPct val="20000"/>
              </a:spcBef>
            </a:pPr>
            <a:endParaRPr lang="sv-SE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9" name="Oval 8"/>
          <p:cNvSpPr/>
          <p:nvPr/>
        </p:nvSpPr>
        <p:spPr>
          <a:xfrm>
            <a:off x="7020272" y="3212976"/>
            <a:ext cx="2000264" cy="1285908"/>
          </a:xfrm>
          <a:prstGeom prst="wedgeEllipseCallout">
            <a:avLst>
              <a:gd name="adj1" fmla="val -114644"/>
              <a:gd name="adj2" fmla="val 81629"/>
            </a:avLst>
          </a:prstGeom>
          <a:solidFill>
            <a:srgbClr val="0070C0">
              <a:alpha val="7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Two times 360 degree follow up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Delegated responsibilities and decentralised structure 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government office carries the responsibility for recruiting and developing 204 heads of agencies</a:t>
            </a:r>
          </a:p>
          <a:p>
            <a:pPr lvl="1"/>
            <a:r>
              <a:rPr lang="en-GB" dirty="0" smtClean="0"/>
              <a:t>A short presentation will follow</a:t>
            </a:r>
          </a:p>
          <a:p>
            <a:pPr lvl="1">
              <a:buNone/>
            </a:pPr>
            <a:endParaRPr lang="en-GB" dirty="0"/>
          </a:p>
          <a:p>
            <a:r>
              <a:rPr lang="en-GB" dirty="0" smtClean="0"/>
              <a:t>Each agency carries the responsibility for finding, recruiting and developing all 15 000 managers below heads of agencies. Larger agencies have their own programmes</a:t>
            </a:r>
          </a:p>
          <a:p>
            <a:pPr lvl="1"/>
            <a:r>
              <a:rPr lang="en-GB" dirty="0" smtClean="0"/>
              <a:t>Short examples from the Police and the Employment office will follow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9003"/>
          </a:xfrm>
        </p:spPr>
        <p:txBody>
          <a:bodyPr/>
          <a:lstStyle/>
          <a:p>
            <a:endParaRPr lang="en-GB" dirty="0" smtClean="0"/>
          </a:p>
          <a:p>
            <a:pPr>
              <a:buNone/>
            </a:pPr>
            <a:r>
              <a:rPr lang="en-GB" dirty="0" smtClean="0"/>
              <a:t>Further development of managers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sz="2400" dirty="0" smtClean="0"/>
          </a:p>
          <a:p>
            <a:r>
              <a:rPr lang="en-GB" sz="2400" dirty="0" smtClean="0"/>
              <a:t>Leadership for staff’s personal growth</a:t>
            </a:r>
          </a:p>
          <a:p>
            <a:r>
              <a:rPr lang="en-GB" sz="2400" dirty="0" smtClean="0"/>
              <a:t>Programme for experienced managers</a:t>
            </a:r>
          </a:p>
          <a:p>
            <a:r>
              <a:rPr lang="en-GB" sz="2400" dirty="0" smtClean="0"/>
              <a:t>Programme for higher executives</a:t>
            </a:r>
          </a:p>
          <a:p>
            <a:r>
              <a:rPr lang="en-GB" sz="2400" dirty="0" smtClean="0"/>
              <a:t>Yearly “managers day” (at several levels)</a:t>
            </a:r>
          </a:p>
          <a:p>
            <a:r>
              <a:rPr lang="en-GB" sz="2400" dirty="0" smtClean="0"/>
              <a:t>Smaller meetings for managers</a:t>
            </a:r>
          </a:p>
          <a:p>
            <a:r>
              <a:rPr lang="en-GB" sz="2400" dirty="0" smtClean="0"/>
              <a:t>Coaching</a:t>
            </a:r>
          </a:p>
          <a:p>
            <a:r>
              <a:rPr lang="en-GB" sz="2400" dirty="0" smtClean="0"/>
              <a:t>Mentorship programmes</a:t>
            </a:r>
          </a:p>
          <a:p>
            <a:r>
              <a:rPr lang="en-GB" sz="2400" dirty="0" smtClean="0"/>
              <a:t>Career advice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06362" y="1268760"/>
            <a:ext cx="2017713" cy="1079500"/>
          </a:xfrm>
          <a:prstGeom prst="chevron">
            <a:avLst>
              <a:gd name="adj" fmla="val 46728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</a:pPr>
            <a:r>
              <a:rPr lang="en-GB" i="1" dirty="0" smtClean="0">
                <a:solidFill>
                  <a:schemeClr val="bg1"/>
                </a:solidFill>
                <a:ea typeface="ＭＳ Ｐゴシック" pitchFamily="34" charset="-128"/>
              </a:rPr>
              <a:t>Attract</a:t>
            </a:r>
          </a:p>
          <a:p>
            <a:pPr eaLnBrk="0" hangingPunct="0">
              <a:spcBef>
                <a:spcPct val="20000"/>
              </a:spcBef>
            </a:pPr>
            <a:r>
              <a:rPr lang="en-GB" i="1" dirty="0" smtClean="0">
                <a:solidFill>
                  <a:schemeClr val="bg1"/>
                </a:solidFill>
                <a:ea typeface="ＭＳ Ｐゴシック" pitchFamily="34" charset="-128"/>
              </a:rPr>
              <a:t>Identify</a:t>
            </a:r>
          </a:p>
          <a:p>
            <a:pPr eaLnBrk="0" hangingPunct="0">
              <a:spcBef>
                <a:spcPct val="20000"/>
              </a:spcBef>
            </a:pPr>
            <a:r>
              <a:rPr lang="en-GB" i="1" dirty="0" smtClean="0">
                <a:solidFill>
                  <a:schemeClr val="bg1"/>
                </a:solidFill>
                <a:ea typeface="ＭＳ Ｐゴシック" pitchFamily="34" charset="-128"/>
              </a:rPr>
              <a:t>Prepare</a:t>
            </a:r>
            <a:endParaRPr lang="en-GB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870075" y="1268760"/>
            <a:ext cx="2016125" cy="1079500"/>
          </a:xfrm>
          <a:prstGeom prst="chevron">
            <a:avLst>
              <a:gd name="adj" fmla="val 46691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eaLnBrk="0" hangingPunct="0">
              <a:spcBef>
                <a:spcPct val="20000"/>
              </a:spcBef>
            </a:pP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smtClean="0">
                <a:solidFill>
                  <a:schemeClr val="bg1"/>
                </a:solidFill>
                <a:ea typeface="ＭＳ Ｐゴシック" pitchFamily="34" charset="-128"/>
              </a:rPr>
              <a:t>Re</a:t>
            </a:r>
            <a:r>
              <a:rPr lang="en-GB" i="1" dirty="0" err="1" smtClean="0">
                <a:solidFill>
                  <a:schemeClr val="bg1"/>
                </a:solidFill>
                <a:ea typeface="ＭＳ Ｐゴシック" pitchFamily="34" charset="-128"/>
              </a:rPr>
              <a:t>cruit</a:t>
            </a:r>
            <a:endParaRPr lang="en-GB" i="1" dirty="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lvl="1" eaLnBrk="0" hangingPunct="0">
              <a:spcBef>
                <a:spcPct val="20000"/>
              </a:spcBef>
            </a:pPr>
            <a:endParaRPr lang="sv-SE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670300" y="1340198"/>
            <a:ext cx="2016125" cy="1079500"/>
          </a:xfrm>
          <a:prstGeom prst="chevron">
            <a:avLst>
              <a:gd name="adj" fmla="val 46691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eaLnBrk="0" hangingPunct="0">
              <a:spcBef>
                <a:spcPct val="20000"/>
              </a:spcBef>
            </a:pP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err="1" smtClean="0">
                <a:solidFill>
                  <a:schemeClr val="bg1"/>
                </a:solidFill>
                <a:ea typeface="ＭＳ Ｐゴシック" pitchFamily="34" charset="-128"/>
              </a:rPr>
              <a:t>Introduce</a:t>
            </a: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lvl="1" eaLnBrk="0" hangingPunct="0">
              <a:spcBef>
                <a:spcPct val="20000"/>
              </a:spcBef>
            </a:pPr>
            <a:endParaRPr lang="sv-SE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470525" y="1340198"/>
            <a:ext cx="1944687" cy="1079500"/>
          </a:xfrm>
          <a:prstGeom prst="chevron">
            <a:avLst>
              <a:gd name="adj" fmla="val 45037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eaLnBrk="0" hangingPunct="0">
              <a:spcBef>
                <a:spcPct val="20000"/>
              </a:spcBef>
            </a:pPr>
            <a:endParaRPr lang="sv-SE" i="1" dirty="0">
              <a:solidFill>
                <a:srgbClr val="66FF33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err="1" smtClean="0">
                <a:solidFill>
                  <a:srgbClr val="66FF33"/>
                </a:solidFill>
                <a:ea typeface="ＭＳ Ｐゴシック" pitchFamily="34" charset="-128"/>
              </a:rPr>
              <a:t>Develop</a:t>
            </a:r>
            <a:endParaRPr lang="sv-SE" i="1" dirty="0" smtClean="0">
              <a:solidFill>
                <a:srgbClr val="66FF33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err="1" smtClean="0">
                <a:solidFill>
                  <a:srgbClr val="66FF33"/>
                </a:solidFill>
                <a:ea typeface="ＭＳ Ｐゴシック" pitchFamily="34" charset="-128"/>
              </a:rPr>
              <a:t>Keep</a:t>
            </a:r>
            <a:endParaRPr lang="sv-SE" i="1" dirty="0">
              <a:solidFill>
                <a:srgbClr val="66FF33"/>
              </a:solidFill>
              <a:ea typeface="ＭＳ Ｐゴシック" pitchFamily="34" charset="-128"/>
            </a:endParaRPr>
          </a:p>
          <a:p>
            <a:pPr lvl="1" eaLnBrk="0" hangingPunct="0">
              <a:spcBef>
                <a:spcPct val="20000"/>
              </a:spcBef>
            </a:pPr>
            <a:endParaRPr lang="sv-SE" sz="2200" i="1" dirty="0">
              <a:solidFill>
                <a:srgbClr val="66FF33"/>
              </a:solidFill>
              <a:ea typeface="ＭＳ Ｐゴシック" pitchFamily="34" charset="-128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7199312" y="1340198"/>
            <a:ext cx="1944688" cy="1079500"/>
          </a:xfrm>
          <a:prstGeom prst="chevron">
            <a:avLst>
              <a:gd name="adj" fmla="val 45037"/>
            </a:avLst>
          </a:prstGeom>
          <a:gradFill rotWithShape="1">
            <a:gsLst>
              <a:gs pos="0">
                <a:srgbClr val="B0B0B0"/>
              </a:gs>
              <a:gs pos="100000">
                <a:srgbClr val="0099C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eaLnBrk="0" hangingPunct="0">
              <a:spcBef>
                <a:spcPct val="20000"/>
              </a:spcBef>
            </a:pP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sv-SE" i="1" dirty="0" err="1" smtClean="0">
                <a:solidFill>
                  <a:schemeClr val="bg1"/>
                </a:solidFill>
                <a:ea typeface="ＭＳ Ｐゴシック" pitchFamily="34" charset="-128"/>
              </a:rPr>
              <a:t>Complete</a:t>
            </a:r>
            <a:endParaRPr lang="sv-SE" i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lvl="1" eaLnBrk="0" hangingPunct="0">
              <a:spcBef>
                <a:spcPct val="20000"/>
              </a:spcBef>
            </a:pPr>
            <a:endParaRPr lang="sv-SE" sz="2200" i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summary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43608" y="1844824"/>
            <a:ext cx="6911975" cy="3197225"/>
          </a:xfrm>
        </p:spPr>
        <p:txBody>
          <a:bodyPr/>
          <a:lstStyle/>
          <a:p>
            <a:r>
              <a:rPr lang="en-GB" dirty="0" smtClean="0"/>
              <a:t>The very top executives are the responsibility of the Government and its office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All other executives and managers are the responsibility of the single agencies as employers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Maintenance and development programmes are increasingly coming into use as the three examples has shown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Larger agencies create an administrative structure for </a:t>
            </a:r>
            <a:r>
              <a:rPr lang="en-GB" dirty="0" smtClean="0"/>
              <a:t>this 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further information please contact:</a:t>
            </a:r>
          </a:p>
          <a:p>
            <a:pPr>
              <a:buNone/>
            </a:pPr>
            <a:r>
              <a:rPr lang="en-GB" dirty="0" smtClean="0"/>
              <a:t>Police: </a:t>
            </a:r>
          </a:p>
          <a:p>
            <a:pPr>
              <a:buNone/>
            </a:pPr>
            <a:r>
              <a:rPr lang="en-GB" dirty="0" smtClean="0"/>
              <a:t>Max </a:t>
            </a:r>
            <a:r>
              <a:rPr lang="en-GB" dirty="0" err="1" smtClean="0"/>
              <a:t>Lutteman</a:t>
            </a:r>
            <a:r>
              <a:rPr lang="en-GB" dirty="0" smtClean="0"/>
              <a:t> </a:t>
            </a:r>
            <a:r>
              <a:rPr lang="en-GB" dirty="0" smtClean="0">
                <a:hlinkClick r:id="rId2"/>
              </a:rPr>
              <a:t>max.lutteman@polisen.se</a:t>
            </a:r>
            <a:r>
              <a:rPr lang="en-GB" dirty="0" smtClean="0"/>
              <a:t>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Employment Service Agency:</a:t>
            </a:r>
          </a:p>
          <a:p>
            <a:pPr>
              <a:buNone/>
            </a:pPr>
            <a:r>
              <a:rPr lang="en-GB" dirty="0" smtClean="0"/>
              <a:t>Thomas Ekberg </a:t>
            </a:r>
            <a:r>
              <a:rPr lang="en-GB" dirty="0" smtClean="0">
                <a:hlinkClick r:id="rId3"/>
              </a:rPr>
              <a:t>thomas.ekberg@arbetsformedlingen.se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Heads of Agencies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Are </a:t>
            </a:r>
            <a:r>
              <a:rPr lang="en-GB" dirty="0"/>
              <a:t>a</a:t>
            </a:r>
            <a:r>
              <a:rPr lang="en-GB" dirty="0" smtClean="0"/>
              <a:t>ppointed by the government for 6 + 3 years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Are leading their agency’s operations to ensure</a:t>
            </a:r>
          </a:p>
          <a:p>
            <a:pPr lvl="1"/>
            <a:r>
              <a:rPr lang="en-GB" dirty="0" smtClean="0"/>
              <a:t>Fulfilment of political priorities</a:t>
            </a:r>
          </a:p>
          <a:p>
            <a:pPr lvl="1"/>
            <a:r>
              <a:rPr lang="en-GB" dirty="0" smtClean="0"/>
              <a:t> Good control of finances and</a:t>
            </a:r>
          </a:p>
          <a:p>
            <a:pPr lvl="1"/>
            <a:r>
              <a:rPr lang="en-GB" dirty="0" smtClean="0"/>
              <a:t>Effective use of resources (staff, localities, technology)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Are representing their organisation internally and externally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As a representative for the state they shall promote the image of the central government as an attractive employer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smtClean="0"/>
              <a:t>A two pillar programme for Heads of Agencies 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General introduction and development programme, planned and provided by the government office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Specific introduction and development programme, planned and provided by each ministry in charge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3568" y="908050"/>
            <a:ext cx="7992888" cy="1008063"/>
          </a:xfrm>
        </p:spPr>
        <p:txBody>
          <a:bodyPr>
            <a:normAutofit fontScale="90000"/>
          </a:bodyPr>
          <a:lstStyle/>
          <a:p>
            <a:pPr lvl="1"/>
            <a:r>
              <a:rPr lang="en-GB" sz="3100" dirty="0" smtClean="0"/>
              <a:t>General introduction and development, planned and provided by the government office </a:t>
            </a:r>
            <a:r>
              <a:rPr lang="en-GB" sz="2800" dirty="0" smtClean="0"/>
              <a:t>A: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Font typeface="Arial" pitchFamily="34" charset="0"/>
              <a:buChar char="•"/>
            </a:pPr>
            <a:r>
              <a:rPr lang="en-GB" dirty="0" smtClean="0"/>
              <a:t>Information about personal conditions and the development programme</a:t>
            </a:r>
          </a:p>
          <a:p>
            <a:pPr lvl="1">
              <a:buNone/>
            </a:pPr>
            <a:endParaRPr lang="en-GB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Seminar about how the administration works, the budget and economic steering process, employer responsibilities, ethics and the role as government official (1 day)</a:t>
            </a:r>
          </a:p>
          <a:p>
            <a:pPr lvl="1">
              <a:buNone/>
            </a:pPr>
            <a:endParaRPr lang="en-GB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Training in leadership, its demands and possibilities, in the context of central government administration (6 full days)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General introduction and development, planned and provided by the government office B:</a:t>
            </a:r>
            <a:endParaRPr lang="en-GB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Participation in development  groups for professional guidance in managerial skills (4 times during a year)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Possibility to join a continued network of 7-8 executives in support of a professional consultant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Continued seminars in different subjects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Individual skills training (language, media training etc.)</a:t>
            </a:r>
          </a:p>
          <a:p>
            <a:pPr lvl="2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Blue_line"/>
          <p:cNvSpPr>
            <a:spLocks noChangeShapeType="1"/>
          </p:cNvSpPr>
          <p:nvPr/>
        </p:nvSpPr>
        <p:spPr bwMode="auto">
          <a:xfrm>
            <a:off x="0" y="3733800"/>
            <a:ext cx="9144000" cy="0"/>
          </a:xfrm>
          <a:prstGeom prst="line">
            <a:avLst/>
          </a:prstGeom>
          <a:noFill/>
          <a:ln w="241300">
            <a:solidFill>
              <a:srgbClr val="1862A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sv-SE" sz="1800" b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0731" name="Picture 11" descr="G:\Documents\Bernt\Polisen\PolisKga_ppt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849701"/>
            <a:ext cx="9145466" cy="302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223029" y="2132857"/>
            <a:ext cx="81144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z="2800" b="0" dirty="0">
                <a:solidFill>
                  <a:srgbClr val="1862AB"/>
                </a:solidFill>
                <a:latin typeface="Calibri"/>
              </a:rPr>
              <a:t>National</a:t>
            </a:r>
            <a:r>
              <a:rPr lang="sv-SE" sz="2800" b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sv-SE" sz="2800" b="0" dirty="0">
                <a:solidFill>
                  <a:srgbClr val="1862AB"/>
                </a:solidFill>
                <a:latin typeface="Calibri"/>
              </a:rPr>
              <a:t>management and </a:t>
            </a:r>
            <a:r>
              <a:rPr lang="sv-SE" sz="2800" b="0" dirty="0" err="1">
                <a:solidFill>
                  <a:srgbClr val="1862AB"/>
                </a:solidFill>
                <a:latin typeface="Calibri"/>
              </a:rPr>
              <a:t>leadership</a:t>
            </a:r>
            <a:r>
              <a:rPr lang="sv-SE" sz="2800" b="0" dirty="0">
                <a:solidFill>
                  <a:srgbClr val="1862AB"/>
                </a:solidFill>
                <a:latin typeface="Calibri"/>
              </a:rPr>
              <a:t> </a:t>
            </a:r>
            <a:r>
              <a:rPr lang="sv-SE" sz="2800" b="0" dirty="0" err="1">
                <a:solidFill>
                  <a:srgbClr val="1862AB"/>
                </a:solidFill>
                <a:latin typeface="Calibri"/>
              </a:rPr>
              <a:t>development</a:t>
            </a:r>
            <a:r>
              <a:rPr lang="sv-SE" sz="2800" b="0" dirty="0">
                <a:solidFill>
                  <a:srgbClr val="1862AB"/>
                </a:solidFill>
                <a:latin typeface="Calibri"/>
              </a:rPr>
              <a:t> in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sv-SE" sz="2800" b="0" dirty="0">
                <a:solidFill>
                  <a:srgbClr val="1862AB"/>
                </a:solidFill>
                <a:latin typeface="Calibri"/>
              </a:rPr>
              <a:t>the Swedish Police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149601" y="620688"/>
            <a:ext cx="6979627" cy="1143000"/>
          </a:xfrm>
        </p:spPr>
        <p:txBody>
          <a:bodyPr/>
          <a:lstStyle/>
          <a:p>
            <a:pPr algn="ctr"/>
            <a:r>
              <a:rPr lang="en-GB" b="0" dirty="0"/>
              <a:t>The programme design process</a:t>
            </a:r>
            <a:endParaRPr lang="en-US" b="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376254" y="1981201"/>
            <a:ext cx="29674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National Police Board/HR</a:t>
            </a:r>
            <a:endParaRPr lang="en-US" sz="1800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189786" y="5410201"/>
            <a:ext cx="26468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</a:t>
            </a:r>
            <a:r>
              <a:rPr 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Leadership</a:t>
            </a:r>
            <a:r>
              <a:rPr lang="sv-SE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center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84738" y="5257814"/>
            <a:ext cx="21723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local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Police authorities</a:t>
            </a:r>
            <a:r>
              <a:rPr lang="en-US" sz="1800" b="0" smtClean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994031" y="2514600"/>
            <a:ext cx="1547446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sv-SE" sz="1800" b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3657600" y="5562600"/>
            <a:ext cx="20398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sv-SE" sz="1800" b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2743200" y="2590800"/>
            <a:ext cx="1547446" cy="259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sv-SE" sz="1800" b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2180500" y="2738439"/>
            <a:ext cx="2488223" cy="168789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latin typeface="Arial"/>
              </a:rPr>
              <a:t>Identify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latin typeface="Arial"/>
              </a:rPr>
              <a:t>needs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latin typeface="Arial"/>
              </a:rPr>
              <a:t>for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latin typeface="Arial"/>
              </a:rPr>
              <a:t>activities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24554" y="5638813"/>
            <a:ext cx="3229708" cy="51935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>
                <a:solidFill>
                  <a:srgbClr val="000000"/>
                </a:solidFill>
                <a:latin typeface="Arial"/>
              </a:rPr>
              <a:t>Implementation 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5205046" y="2971801"/>
            <a:ext cx="2737338" cy="1298377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latin typeface="Arial"/>
              </a:rPr>
              <a:t>Ordering and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latin typeface="Arial"/>
              </a:rPr>
              <a:t>evaluating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latin typeface="Arial"/>
              </a:rPr>
              <a:t>activities</a:t>
            </a:r>
          </a:p>
        </p:txBody>
      </p:sp>
      <p:sp>
        <p:nvSpPr>
          <p:cNvPr id="17" name="Likbent triangel 16"/>
          <p:cNvSpPr/>
          <p:nvPr/>
        </p:nvSpPr>
        <p:spPr bwMode="auto">
          <a:xfrm>
            <a:off x="3428992" y="2928934"/>
            <a:ext cx="2571768" cy="2071702"/>
          </a:xfrm>
          <a:prstGeom prst="triangle">
            <a:avLst/>
          </a:prstGeom>
          <a:solidFill>
            <a:schemeClr val="accent1"/>
          </a:solidFill>
          <a:ln w="12699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GB" sz="24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243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L:\Chefs- och ledarcenter\Marknadsföring- Kommunikation\Triangel\Triangel_RGB_ENG-2011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865" y="423870"/>
            <a:ext cx="7948246" cy="559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5827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gande färg">
  <a:themeElements>
    <a:clrScheme name="Liggande fär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iggande fär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iggande fär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ande fär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ande fär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ande fär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ande fär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ande fär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ande fär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ande fär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ande fär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ande fär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ande fär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ande fär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npassad formgivning">
  <a:themeElements>
    <a:clrScheme name="Anpassad 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npassad 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npassad 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33"/>
      </a:accent1>
      <a:accent2>
        <a:srgbClr val="1862A8"/>
      </a:accent2>
      <a:accent3>
        <a:srgbClr val="FFFFFF"/>
      </a:accent3>
      <a:accent4>
        <a:srgbClr val="000000"/>
      </a:accent4>
      <a:accent5>
        <a:srgbClr val="FFE2AD"/>
      </a:accent5>
      <a:accent6>
        <a:srgbClr val="155898"/>
      </a:accent6>
      <a:hlink>
        <a:srgbClr val="CC0033"/>
      </a:hlink>
      <a:folHlink>
        <a:srgbClr val="AED2F8"/>
      </a:folHlink>
    </a:clrScheme>
    <a:fontScheme name="Office-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4BA4F5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4394DE"/>
        </a:accent6>
        <a:hlink>
          <a:srgbClr val="FF7E2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33"/>
        </a:accent1>
        <a:accent2>
          <a:srgbClr val="326ABE"/>
        </a:accent2>
        <a:accent3>
          <a:srgbClr val="FFFFFF"/>
        </a:accent3>
        <a:accent4>
          <a:srgbClr val="000000"/>
        </a:accent4>
        <a:accent5>
          <a:srgbClr val="FFE2AD"/>
        </a:accent5>
        <a:accent6>
          <a:srgbClr val="2C5FAC"/>
        </a:accent6>
        <a:hlink>
          <a:srgbClr val="FF0033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Liggande färg</Template>
  <TotalTime>70</TotalTime>
  <Words>901</Words>
  <Application>Microsoft Office PowerPoint</Application>
  <PresentationFormat>OH-bild</PresentationFormat>
  <Paragraphs>288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Bildrubriker</vt:lpstr>
      </vt:variant>
      <vt:variant>
        <vt:i4>22</vt:i4>
      </vt:variant>
    </vt:vector>
  </HeadingPairs>
  <TitlesOfParts>
    <vt:vector size="26" baseType="lpstr">
      <vt:lpstr>Liggande färg</vt:lpstr>
      <vt:lpstr>Anpassad formgivning</vt:lpstr>
      <vt:lpstr>Office-tema</vt:lpstr>
      <vt:lpstr>1_Office-tema</vt:lpstr>
      <vt:lpstr>Developing executives and managers in Swedish Central Government administration</vt:lpstr>
      <vt:lpstr>Delegated responsibilities and decentralised structure </vt:lpstr>
      <vt:lpstr>Heads of Agencies</vt:lpstr>
      <vt:lpstr>A two pillar programme for Heads of Agencies </vt:lpstr>
      <vt:lpstr>General introduction and development, planned and provided by the government office A:</vt:lpstr>
      <vt:lpstr>General introduction and development, planned and provided by the government office B:</vt:lpstr>
      <vt:lpstr>Bild 7</vt:lpstr>
      <vt:lpstr>The programme design process</vt:lpstr>
      <vt:lpstr>Bild 9</vt:lpstr>
      <vt:lpstr>Management development program –  First line management</vt:lpstr>
      <vt:lpstr>  </vt:lpstr>
      <vt:lpstr> Management development program- Strategic management</vt:lpstr>
      <vt:lpstr>Bild 13</vt:lpstr>
      <vt:lpstr>Evaluation of the Police programme</vt:lpstr>
      <vt:lpstr>Example 2:The Swedish Employment Service Agency </vt:lpstr>
      <vt:lpstr>Bild 16</vt:lpstr>
      <vt:lpstr>Bild 17</vt:lpstr>
      <vt:lpstr>Bild 18</vt:lpstr>
      <vt:lpstr>Bild 19</vt:lpstr>
      <vt:lpstr>Bild 20</vt:lpstr>
      <vt:lpstr>In summary</vt:lpstr>
      <vt:lpstr>Thank you!</vt:lpstr>
    </vt:vector>
  </TitlesOfParts>
  <Company>Arbetsgivarverket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Per Stengård</dc:creator>
  <cp:lastModifiedBy>Per Stengård</cp:lastModifiedBy>
  <cp:revision>12</cp:revision>
  <dcterms:created xsi:type="dcterms:W3CDTF">2012-09-28T08:22:47Z</dcterms:created>
  <dcterms:modified xsi:type="dcterms:W3CDTF">2012-09-28T12:46:54Z</dcterms:modified>
</cp:coreProperties>
</file>